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media/image3.svg" ContentType="image/svg+xml"/>
  <Override PartName="/ppt/media/image5.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18288000" cy="10287000"/>
  <p:notesSz cx="6858000" cy="9144000"/>
  <p:embeddedFontLst>
    <p:embeddedFont>
      <p:font typeface="Roboto Bold" panose="02000000000000000000"/>
      <p:bold r:id="rId20"/>
    </p:embeddedFont>
    <p:embeddedFont>
      <p:font typeface="Clear Sans Bold" panose="020B0803030202020304"/>
      <p:bold r:id="rId21"/>
    </p:embeddedFont>
    <p:embeddedFont>
      <p:font typeface="Public Sans"/>
      <p:regular r:id="rId22"/>
    </p:embeddedFont>
    <p:embeddedFont>
      <p:font typeface="Clear Sans" panose="020B0503030202020304"/>
      <p:regular r:id="rId23"/>
    </p:embeddedFont>
    <p:embeddedFont>
      <p:font typeface="Calibri" panose="020F0502020204030204" charset="0"/>
      <p:regular r:id="rId24"/>
      <p:bold r:id="rId25"/>
      <p:italic r:id="rId26"/>
      <p:boldItalic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font" Target="fonts/font8.fntdata"/><Relationship Id="rId26" Type="http://schemas.openxmlformats.org/officeDocument/2006/relationships/font" Target="fonts/font7.fntdata"/><Relationship Id="rId25" Type="http://schemas.openxmlformats.org/officeDocument/2006/relationships/font" Target="fonts/font6.fntdata"/><Relationship Id="rId24" Type="http://schemas.openxmlformats.org/officeDocument/2006/relationships/font" Target="fonts/font5.fntdata"/><Relationship Id="rId23" Type="http://schemas.openxmlformats.org/officeDocument/2006/relationships/font" Target="fonts/font4.fntdata"/><Relationship Id="rId22" Type="http://schemas.openxmlformats.org/officeDocument/2006/relationships/font" Target="fonts/font3.fntdata"/><Relationship Id="rId21" Type="http://schemas.openxmlformats.org/officeDocument/2006/relationships/font" Target="fonts/font2.fntdata"/><Relationship Id="rId20" Type="http://schemas.openxmlformats.org/officeDocument/2006/relationships/font" Target="fonts/font1.fntdata"/><Relationship Id="rId2" Type="http://schemas.openxmlformats.org/officeDocument/2006/relationships/theme" Target="theme/theme1.xml"/><Relationship Id="rId19" Type="http://schemas.openxmlformats.org/officeDocument/2006/relationships/tableStyles" Target="tableStyles.xml"/><Relationship Id="rId18" Type="http://schemas.openxmlformats.org/officeDocument/2006/relationships/viewProps" Target="viewProps.xml"/><Relationship Id="rId17" Type="http://schemas.openxmlformats.org/officeDocument/2006/relationships/presProps" Target="presProps.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lstStyle/>
          <a:p>
            <a:fld id="{1D8BD707-D9CF-40AE-B4C6-C98DA3205C09}"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fld id="{1D8BD707-D9CF-40AE-B4C6-C98DA3205C09}"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6.jpeg"/><Relationship Id="rId7" Type="http://schemas.microsoft.com/office/2007/relationships/media" Target="../media/media1.mp3"/><Relationship Id="rId6" Type="http://schemas.openxmlformats.org/officeDocument/2006/relationships/audio" Target="NULL" TargetMode="External"/><Relationship Id="rId5" Type="http://schemas.openxmlformats.org/officeDocument/2006/relationships/image" Target="../media/image5.svg"/><Relationship Id="rId4" Type="http://schemas.openxmlformats.org/officeDocument/2006/relationships/image" Target="../media/image4.png"/><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2.png"/><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3.jpeg"/><Relationship Id="rId2" Type="http://schemas.openxmlformats.org/officeDocument/2006/relationships/image" Target="../media/image5.sv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jpeg"/><Relationship Id="rId2" Type="http://schemas.microsoft.com/office/2007/relationships/media" Target="../media/media2.mp4"/><Relationship Id="rId1" Type="http://schemas.openxmlformats.org/officeDocument/2006/relationships/video" Target="NUL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rot="0">
            <a:off x="8136692" y="704680"/>
            <a:ext cx="8877676" cy="8877641"/>
            <a:chOff x="0" y="0"/>
            <a:chExt cx="6350000" cy="6349975"/>
          </a:xfrm>
        </p:grpSpPr>
        <p:sp>
          <p:nvSpPr>
            <p:cNvPr id="3" name="Freeform 3"/>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
              <a:stretch>
                <a:fillRect l="-60960" r="-16816"/>
              </a:stretch>
            </a:blipFill>
          </p:spPr>
        </p:sp>
      </p:grpSp>
      <p:grpSp>
        <p:nvGrpSpPr>
          <p:cNvPr id="4" name="Group 4"/>
          <p:cNvGrpSpPr/>
          <p:nvPr/>
        </p:nvGrpSpPr>
        <p:grpSpPr>
          <a:xfrm rot="0">
            <a:off x="1200152" y="6602663"/>
            <a:ext cx="4822267" cy="2054795"/>
            <a:chOff x="0" y="0"/>
            <a:chExt cx="6429689" cy="2739727"/>
          </a:xfrm>
        </p:grpSpPr>
        <p:grpSp>
          <p:nvGrpSpPr>
            <p:cNvPr id="5" name="Group 5"/>
            <p:cNvGrpSpPr/>
            <p:nvPr/>
          </p:nvGrpSpPr>
          <p:grpSpPr>
            <a:xfrm rot="0">
              <a:off x="0" y="0"/>
              <a:ext cx="6429689" cy="2739727"/>
              <a:chOff x="0" y="0"/>
              <a:chExt cx="3599976" cy="1533970"/>
            </a:xfrm>
          </p:grpSpPr>
          <p:sp>
            <p:nvSpPr>
              <p:cNvPr id="6" name="Freeform 6"/>
              <p:cNvSpPr/>
              <p:nvPr/>
            </p:nvSpPr>
            <p:spPr>
              <a:xfrm>
                <a:off x="0" y="0"/>
                <a:ext cx="3601246" cy="1533970"/>
              </a:xfrm>
              <a:custGeom>
                <a:avLst/>
                <a:gdLst/>
                <a:ahLst/>
                <a:cxnLst/>
                <a:rect l="l" t="t" r="r" b="b"/>
                <a:pathLst>
                  <a:path w="3601246" h="1533970">
                    <a:moveTo>
                      <a:pt x="3047525" y="1533970"/>
                    </a:moveTo>
                    <a:lnTo>
                      <a:pt x="553720" y="1533970"/>
                    </a:lnTo>
                    <a:cubicBezTo>
                      <a:pt x="247650" y="1533970"/>
                      <a:pt x="0" y="1190605"/>
                      <a:pt x="0" y="767905"/>
                    </a:cubicBezTo>
                    <a:cubicBezTo>
                      <a:pt x="0" y="343444"/>
                      <a:pt x="247650" y="0"/>
                      <a:pt x="553720" y="0"/>
                    </a:cubicBezTo>
                    <a:lnTo>
                      <a:pt x="3047525" y="0"/>
                    </a:lnTo>
                    <a:cubicBezTo>
                      <a:pt x="3353596" y="0"/>
                      <a:pt x="3601246" y="343444"/>
                      <a:pt x="3601246" y="767905"/>
                    </a:cubicBezTo>
                    <a:cubicBezTo>
                      <a:pt x="3599976" y="1190605"/>
                      <a:pt x="3352326" y="1533970"/>
                      <a:pt x="3047525" y="1533970"/>
                    </a:cubicBezTo>
                    <a:close/>
                  </a:path>
                </a:pathLst>
              </a:custGeom>
              <a:solidFill>
                <a:srgbClr val="6663C9"/>
              </a:solidFill>
            </p:spPr>
          </p:sp>
        </p:grpSp>
        <p:sp>
          <p:nvSpPr>
            <p:cNvPr id="7" name="TextBox 7"/>
            <p:cNvSpPr txBox="1"/>
            <p:nvPr/>
          </p:nvSpPr>
          <p:spPr>
            <a:xfrm>
              <a:off x="685852" y="608916"/>
              <a:ext cx="5057986" cy="1585294"/>
            </a:xfrm>
            <a:prstGeom prst="rect">
              <a:avLst/>
            </a:prstGeom>
          </p:spPr>
          <p:txBody>
            <a:bodyPr lIns="0" tIns="0" rIns="0" bIns="0" rtlCol="0" anchor="t">
              <a:spAutoFit/>
            </a:bodyPr>
            <a:lstStyle/>
            <a:p>
              <a:pPr algn="ctr">
                <a:lnSpc>
                  <a:spcPts val="3125"/>
                </a:lnSpc>
              </a:pPr>
              <a:r>
                <a:rPr lang="en-US" sz="2845" b="1">
                  <a:solidFill>
                    <a:srgbClr val="FFFFFF"/>
                  </a:solidFill>
                  <a:latin typeface="Roboto Bold" panose="02000000000000000000"/>
                  <a:ea typeface="Roboto Bold" panose="02000000000000000000"/>
                  <a:cs typeface="Roboto Bold" panose="02000000000000000000"/>
                  <a:sym typeface="Roboto Bold" panose="02000000000000000000"/>
                </a:rPr>
                <a:t>Xây dựng chương trình nhận dạng chữ số viết tay</a:t>
              </a:r>
              <a:endParaRPr lang="en-US" sz="2845" b="1">
                <a:solidFill>
                  <a:srgbClr val="FFFFFF"/>
                </a:solidFill>
                <a:latin typeface="Roboto Bold" panose="02000000000000000000"/>
                <a:ea typeface="Roboto Bold" panose="02000000000000000000"/>
                <a:cs typeface="Roboto Bold" panose="02000000000000000000"/>
                <a:sym typeface="Roboto Bold" panose="02000000000000000000"/>
              </a:endParaRPr>
            </a:p>
          </p:txBody>
        </p:sp>
      </p:grpSp>
      <p:sp>
        <p:nvSpPr>
          <p:cNvPr id="8" name="TextBox 8"/>
          <p:cNvSpPr txBox="1"/>
          <p:nvPr/>
        </p:nvSpPr>
        <p:spPr>
          <a:xfrm>
            <a:off x="1242418" y="2857197"/>
            <a:ext cx="6011492" cy="3321838"/>
          </a:xfrm>
          <a:prstGeom prst="rect">
            <a:avLst/>
          </a:prstGeom>
        </p:spPr>
        <p:txBody>
          <a:bodyPr lIns="0" tIns="0" rIns="0" bIns="0" rtlCol="0" anchor="t">
            <a:spAutoFit/>
          </a:bodyPr>
          <a:lstStyle/>
          <a:p>
            <a:pPr algn="l">
              <a:lnSpc>
                <a:spcPts val="12995"/>
              </a:lnSpc>
            </a:pPr>
            <a:r>
              <a:rPr lang="en-US" sz="11810" b="1">
                <a:solidFill>
                  <a:srgbClr val="313059"/>
                </a:solidFill>
                <a:latin typeface="Clear Sans Bold" panose="020B0803030202020304"/>
                <a:ea typeface="Clear Sans Bold" panose="020B0803030202020304"/>
                <a:cs typeface="Clear Sans Bold" panose="020B0803030202020304"/>
                <a:sym typeface="Clear Sans Bold" panose="020B0803030202020304"/>
              </a:rPr>
              <a:t>Báo cáo Dự án</a:t>
            </a:r>
            <a:endParaRPr lang="en-US" sz="11810"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p:txBody>
      </p:sp>
      <p:sp>
        <p:nvSpPr>
          <p:cNvPr id="9" name="Freeform 9"/>
          <p:cNvSpPr/>
          <p:nvPr/>
        </p:nvSpPr>
        <p:spPr>
          <a:xfrm>
            <a:off x="14987847" y="7884120"/>
            <a:ext cx="1374180" cy="1374180"/>
          </a:xfrm>
          <a:custGeom>
            <a:avLst/>
            <a:gdLst/>
            <a:ahLst/>
            <a:cxnLst/>
            <a:rect l="l" t="t" r="r" b="b"/>
            <a:pathLst>
              <a:path w="1374180" h="1374180">
                <a:moveTo>
                  <a:pt x="0" y="0"/>
                </a:moveTo>
                <a:lnTo>
                  <a:pt x="1374180" y="0"/>
                </a:lnTo>
                <a:lnTo>
                  <a:pt x="1374180" y="1374180"/>
                </a:lnTo>
                <a:lnTo>
                  <a:pt x="0" y="137418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rot="0">
            <a:off x="1432670" y="945145"/>
            <a:ext cx="3876259" cy="1131401"/>
            <a:chOff x="0" y="0"/>
            <a:chExt cx="5168345" cy="1508534"/>
          </a:xfrm>
        </p:grpSpPr>
        <p:grpSp>
          <p:nvGrpSpPr>
            <p:cNvPr id="11" name="Group 11"/>
            <p:cNvGrpSpPr/>
            <p:nvPr/>
          </p:nvGrpSpPr>
          <p:grpSpPr>
            <a:xfrm rot="0">
              <a:off x="0" y="0"/>
              <a:ext cx="1076907" cy="1076907"/>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63C9"/>
              </a:solidFill>
            </p:spPr>
          </p:sp>
        </p:grpSp>
        <p:sp>
          <p:nvSpPr>
            <p:cNvPr id="13" name="Freeform 13"/>
            <p:cNvSpPr/>
            <p:nvPr/>
          </p:nvSpPr>
          <p:spPr>
            <a:xfrm>
              <a:off x="294627" y="231714"/>
              <a:ext cx="538454" cy="539434"/>
            </a:xfrm>
            <a:custGeom>
              <a:avLst/>
              <a:gdLst/>
              <a:ahLst/>
              <a:cxnLst/>
              <a:rect l="l" t="t" r="r" b="b"/>
              <a:pathLst>
                <a:path w="538454" h="539434">
                  <a:moveTo>
                    <a:pt x="0" y="0"/>
                  </a:moveTo>
                  <a:lnTo>
                    <a:pt x="538453" y="0"/>
                  </a:lnTo>
                  <a:lnTo>
                    <a:pt x="538453" y="539435"/>
                  </a:lnTo>
                  <a:lnTo>
                    <a:pt x="0" y="5394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1501189" y="123426"/>
              <a:ext cx="3667155" cy="1385108"/>
            </a:xfrm>
            <a:prstGeom prst="rect">
              <a:avLst/>
            </a:prstGeom>
          </p:spPr>
          <p:txBody>
            <a:bodyPr lIns="0" tIns="0" rIns="0" bIns="0" rtlCol="0" anchor="t">
              <a:spAutoFit/>
            </a:bodyPr>
            <a:lstStyle/>
            <a:p>
              <a:pPr marL="0" lvl="0" indent="0" algn="l">
                <a:lnSpc>
                  <a:spcPts val="4205"/>
                </a:lnSpc>
                <a:spcBef>
                  <a:spcPct val="0"/>
                </a:spcBef>
              </a:pPr>
              <a:r>
                <a:rPr lang="en-US" sz="3000" b="1">
                  <a:solidFill>
                    <a:srgbClr val="313059"/>
                  </a:solidFill>
                  <a:latin typeface="Roboto Bold" panose="02000000000000000000"/>
                  <a:ea typeface="Roboto Bold" panose="02000000000000000000"/>
                  <a:cs typeface="Roboto Bold" panose="02000000000000000000"/>
                  <a:sym typeface="Roboto Bold" panose="02000000000000000000"/>
                </a:rPr>
                <a:t>Xử lý ảnh và thị giác máy </a:t>
              </a:r>
              <a:endParaRPr lang="en-US" sz="3000" b="1">
                <a:solidFill>
                  <a:srgbClr val="313059"/>
                </a:solidFill>
                <a:latin typeface="Roboto Bold" panose="02000000000000000000"/>
                <a:ea typeface="Roboto Bold" panose="02000000000000000000"/>
                <a:cs typeface="Roboto Bold" panose="02000000000000000000"/>
                <a:sym typeface="Roboto Bold" panose="02000000000000000000"/>
              </a:endParaRPr>
            </a:p>
          </p:txBody>
        </p:sp>
      </p:grpSp>
      <p:pic>
        <p:nvPicPr>
          <p:cNvPr id="15" name="Picture 15">
            <a:hlinkClick r:id="" action="ppaction://media"/>
          </p:cNvPr>
          <p:cNvPicPr>
            <a:picLocks noChangeAspect="1"/>
          </p:cNvPicPr>
          <p:nvPr>
            <a:audioFile r:link="rId6"/>
            <p:extLst>
              <p:ext uri="{DAA4B4D4-6D71-4841-9C94-3DE7FCFB9230}">
                <p14:media xmlns:p14="http://schemas.microsoft.com/office/powerpoint/2010/main" r:embed="rId7">
                  <p14:trim end="89000.000000"/>
                </p14:media>
              </p:ext>
            </p:extLst>
          </p:nvPr>
        </p:nvPicPr>
        <p:blipFill>
          <a:blip r:embed="rId8"/>
          <a:stretch>
            <a:fillRect/>
          </a:stretch>
        </p:blipFill>
        <p:spPr>
          <a:xfrm>
            <a:off x="8629650" y="4629150"/>
            <a:ext cx="1028700" cy="1028700"/>
          </a:xfrm>
          <a:prstGeom prst="rect">
            <a:avLst/>
          </a:prstGeom>
        </p:spPr>
      </p:pic>
    </p:spTree>
  </p:cSld>
  <p:clrMapOvr>
    <a:masterClrMapping/>
  </p:clrMapOvr>
  <p:timing>
    <p:tnLst>
      <p:par>
        <p:cTn id="1" dur="indefinite" restart="never" nodeType="tmRoot">
          <p:childTnLst>
            <p:audio>
              <p:cMediaNode vol="100000" showWhenStopped="0">
                <p:cTn id="2"/>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a:off x="7357879" y="1315648"/>
            <a:ext cx="7862127" cy="0"/>
          </a:xfrm>
          <a:prstGeom prst="line">
            <a:avLst/>
          </a:prstGeom>
          <a:ln w="28575" cap="rnd">
            <a:solidFill>
              <a:srgbClr val="A4ADB8"/>
            </a:solidFill>
            <a:prstDash val="solid"/>
            <a:headEnd type="none" w="sm" len="sm"/>
            <a:tailEnd type="none" w="sm" len="sm"/>
          </a:ln>
        </p:spPr>
      </p:sp>
      <p:grpSp>
        <p:nvGrpSpPr>
          <p:cNvPr id="3" name="Group 3"/>
          <p:cNvGrpSpPr/>
          <p:nvPr/>
        </p:nvGrpSpPr>
        <p:grpSpPr>
          <a:xfrm rot="0">
            <a:off x="14918266" y="817960"/>
            <a:ext cx="2209788" cy="1062050"/>
            <a:chOff x="0" y="0"/>
            <a:chExt cx="2946384" cy="1416066"/>
          </a:xfrm>
        </p:grpSpPr>
        <p:grpSp>
          <p:nvGrpSpPr>
            <p:cNvPr id="4" name="Group 4"/>
            <p:cNvGrpSpPr/>
            <p:nvPr/>
          </p:nvGrpSpPr>
          <p:grpSpPr>
            <a:xfrm rot="0">
              <a:off x="0" y="0"/>
              <a:ext cx="2946384" cy="1416066"/>
              <a:chOff x="0" y="0"/>
              <a:chExt cx="1991412" cy="957096"/>
            </a:xfrm>
          </p:grpSpPr>
          <p:sp>
            <p:nvSpPr>
              <p:cNvPr id="5" name="Freeform 5"/>
              <p:cNvSpPr/>
              <p:nvPr/>
            </p:nvSpPr>
            <p:spPr>
              <a:xfrm>
                <a:off x="0" y="0"/>
                <a:ext cx="1992682" cy="957096"/>
              </a:xfrm>
              <a:custGeom>
                <a:avLst/>
                <a:gdLst/>
                <a:ahLst/>
                <a:cxnLst/>
                <a:rect l="l" t="t" r="r" b="b"/>
                <a:pathLst>
                  <a:path w="1992682" h="957096">
                    <a:moveTo>
                      <a:pt x="1438962" y="957096"/>
                    </a:moveTo>
                    <a:lnTo>
                      <a:pt x="553720" y="957096"/>
                    </a:lnTo>
                    <a:cubicBezTo>
                      <a:pt x="247650" y="957096"/>
                      <a:pt x="0" y="742799"/>
                      <a:pt x="0" y="479084"/>
                    </a:cubicBezTo>
                    <a:cubicBezTo>
                      <a:pt x="0" y="214269"/>
                      <a:pt x="247650" y="0"/>
                      <a:pt x="553720" y="0"/>
                    </a:cubicBezTo>
                    <a:lnTo>
                      <a:pt x="1438962" y="0"/>
                    </a:lnTo>
                    <a:cubicBezTo>
                      <a:pt x="1745032" y="0"/>
                      <a:pt x="1992682" y="214269"/>
                      <a:pt x="1992682" y="479084"/>
                    </a:cubicBezTo>
                    <a:cubicBezTo>
                      <a:pt x="1991412" y="742799"/>
                      <a:pt x="1743762" y="957096"/>
                      <a:pt x="1438962" y="957096"/>
                    </a:cubicBezTo>
                    <a:close/>
                  </a:path>
                </a:pathLst>
              </a:custGeom>
              <a:solidFill>
                <a:srgbClr val="6663C9"/>
              </a:solidFill>
            </p:spPr>
          </p:sp>
        </p:grpSp>
        <p:sp>
          <p:nvSpPr>
            <p:cNvPr id="6" name="TextBox 6"/>
            <p:cNvSpPr txBox="1"/>
            <p:nvPr/>
          </p:nvSpPr>
          <p:spPr>
            <a:xfrm>
              <a:off x="314289" y="515583"/>
              <a:ext cx="2317805" cy="432896"/>
            </a:xfrm>
            <a:prstGeom prst="rect">
              <a:avLst/>
            </a:prstGeom>
          </p:spPr>
          <p:txBody>
            <a:bodyPr lIns="0" tIns="0" rIns="0" bIns="0" rtlCol="0" anchor="t">
              <a:spAutoFit/>
            </a:bodyPr>
            <a:lstStyle/>
            <a:p>
              <a:pPr algn="ctr">
                <a:lnSpc>
                  <a:spcPts val="2500"/>
                </a:lnSpc>
              </a:pPr>
            </a:p>
          </p:txBody>
        </p:sp>
      </p:grpSp>
      <p:sp>
        <p:nvSpPr>
          <p:cNvPr id="7" name="TextBox 7"/>
          <p:cNvSpPr txBox="1"/>
          <p:nvPr/>
        </p:nvSpPr>
        <p:spPr>
          <a:xfrm>
            <a:off x="1028700" y="922735"/>
            <a:ext cx="5989508" cy="1461634"/>
          </a:xfrm>
          <a:prstGeom prst="rect">
            <a:avLst/>
          </a:prstGeom>
        </p:spPr>
        <p:txBody>
          <a:bodyPr lIns="0" tIns="0" rIns="0" bIns="0" rtlCol="0" anchor="t">
            <a:spAutoFit/>
          </a:bodyPr>
          <a:lstStyle/>
          <a:p>
            <a:pPr algn="l">
              <a:lnSpc>
                <a:spcPts val="5620"/>
              </a:lnSpc>
            </a:pPr>
            <a:r>
              <a:rPr lang="en-US" sz="5620" b="1">
                <a:solidFill>
                  <a:srgbClr val="313059"/>
                </a:solidFill>
                <a:latin typeface="Clear Sans Bold" panose="020B0803030202020304"/>
                <a:ea typeface="Clear Sans Bold" panose="020B0803030202020304"/>
                <a:cs typeface="Clear Sans Bold" panose="020B0803030202020304"/>
                <a:sym typeface="Clear Sans Bold" panose="020B0803030202020304"/>
              </a:rPr>
              <a:t>Chương 3. Kết quả thực trang </a:t>
            </a:r>
            <a:endParaRPr lang="en-US" sz="5620"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p:txBody>
      </p:sp>
      <p:grpSp>
        <p:nvGrpSpPr>
          <p:cNvPr id="8" name="Group 8"/>
          <p:cNvGrpSpPr/>
          <p:nvPr/>
        </p:nvGrpSpPr>
        <p:grpSpPr>
          <a:xfrm rot="0">
            <a:off x="1815992" y="3270885"/>
            <a:ext cx="4375965" cy="5424442"/>
            <a:chOff x="0" y="0"/>
            <a:chExt cx="6926190" cy="8585699"/>
          </a:xfrm>
        </p:grpSpPr>
        <p:sp>
          <p:nvSpPr>
            <p:cNvPr id="9" name="Freeform 9"/>
            <p:cNvSpPr/>
            <p:nvPr/>
          </p:nvSpPr>
          <p:spPr>
            <a:xfrm>
              <a:off x="0" y="0"/>
              <a:ext cx="6926190" cy="8585699"/>
            </a:xfrm>
            <a:custGeom>
              <a:avLst/>
              <a:gdLst/>
              <a:ahLst/>
              <a:cxnLst/>
              <a:rect l="l" t="t" r="r" b="b"/>
              <a:pathLst>
                <a:path w="6926190" h="8585699">
                  <a:moveTo>
                    <a:pt x="6801731" y="59690"/>
                  </a:moveTo>
                  <a:cubicBezTo>
                    <a:pt x="6837290" y="59690"/>
                    <a:pt x="6866500" y="88900"/>
                    <a:pt x="6866500" y="124460"/>
                  </a:cubicBezTo>
                  <a:lnTo>
                    <a:pt x="6866500" y="8461239"/>
                  </a:lnTo>
                  <a:cubicBezTo>
                    <a:pt x="6866500" y="8496799"/>
                    <a:pt x="6837290" y="8526009"/>
                    <a:pt x="6801731" y="8526009"/>
                  </a:cubicBezTo>
                  <a:lnTo>
                    <a:pt x="124460" y="8526009"/>
                  </a:lnTo>
                  <a:cubicBezTo>
                    <a:pt x="88900" y="8526009"/>
                    <a:pt x="59690" y="8496799"/>
                    <a:pt x="59690" y="8461239"/>
                  </a:cubicBezTo>
                  <a:lnTo>
                    <a:pt x="59690" y="124460"/>
                  </a:lnTo>
                  <a:cubicBezTo>
                    <a:pt x="59690" y="88900"/>
                    <a:pt x="88900" y="59690"/>
                    <a:pt x="124460" y="59690"/>
                  </a:cubicBezTo>
                  <a:lnTo>
                    <a:pt x="6801731" y="59690"/>
                  </a:lnTo>
                  <a:moveTo>
                    <a:pt x="6801731" y="0"/>
                  </a:moveTo>
                  <a:lnTo>
                    <a:pt x="124460" y="0"/>
                  </a:lnTo>
                  <a:cubicBezTo>
                    <a:pt x="55880" y="0"/>
                    <a:pt x="0" y="55880"/>
                    <a:pt x="0" y="124460"/>
                  </a:cubicBezTo>
                  <a:lnTo>
                    <a:pt x="0" y="8461239"/>
                  </a:lnTo>
                  <a:cubicBezTo>
                    <a:pt x="0" y="8529819"/>
                    <a:pt x="55880" y="8585699"/>
                    <a:pt x="124460" y="8585699"/>
                  </a:cubicBezTo>
                  <a:lnTo>
                    <a:pt x="6801731" y="8585699"/>
                  </a:lnTo>
                  <a:cubicBezTo>
                    <a:pt x="6870311" y="8585699"/>
                    <a:pt x="6926190" y="8529819"/>
                    <a:pt x="6926190" y="8461239"/>
                  </a:cubicBezTo>
                  <a:lnTo>
                    <a:pt x="6926190" y="124460"/>
                  </a:lnTo>
                  <a:cubicBezTo>
                    <a:pt x="6926190" y="55880"/>
                    <a:pt x="6870311" y="0"/>
                    <a:pt x="6801731" y="0"/>
                  </a:cubicBezTo>
                  <a:close/>
                </a:path>
              </a:pathLst>
            </a:custGeom>
            <a:solidFill>
              <a:srgbClr val="D8D8D8"/>
            </a:solidFill>
          </p:spPr>
        </p:sp>
      </p:grpSp>
      <p:sp>
        <p:nvSpPr>
          <p:cNvPr id="10" name="AutoShape 10"/>
          <p:cNvSpPr/>
          <p:nvPr/>
        </p:nvSpPr>
        <p:spPr>
          <a:xfrm>
            <a:off x="1815992" y="6003289"/>
            <a:ext cx="4375965" cy="0"/>
          </a:xfrm>
          <a:prstGeom prst="line">
            <a:avLst/>
          </a:prstGeom>
          <a:ln w="28575" cap="rnd">
            <a:solidFill>
              <a:srgbClr val="D8D8D8"/>
            </a:solidFill>
            <a:prstDash val="solid"/>
            <a:headEnd type="none" w="sm" len="sm"/>
            <a:tailEnd type="none" w="sm" len="sm"/>
          </a:ln>
        </p:spPr>
      </p:sp>
      <p:grpSp>
        <p:nvGrpSpPr>
          <p:cNvPr id="11" name="Group 11"/>
          <p:cNvGrpSpPr/>
          <p:nvPr/>
        </p:nvGrpSpPr>
        <p:grpSpPr>
          <a:xfrm rot="0">
            <a:off x="12386641" y="3357136"/>
            <a:ext cx="4375965" cy="5424442"/>
            <a:chOff x="0" y="0"/>
            <a:chExt cx="6926190" cy="8585699"/>
          </a:xfrm>
        </p:grpSpPr>
        <p:sp>
          <p:nvSpPr>
            <p:cNvPr id="12" name="Freeform 12"/>
            <p:cNvSpPr/>
            <p:nvPr/>
          </p:nvSpPr>
          <p:spPr>
            <a:xfrm>
              <a:off x="0" y="0"/>
              <a:ext cx="6926190" cy="8585699"/>
            </a:xfrm>
            <a:custGeom>
              <a:avLst/>
              <a:gdLst/>
              <a:ahLst/>
              <a:cxnLst/>
              <a:rect l="l" t="t" r="r" b="b"/>
              <a:pathLst>
                <a:path w="6926190" h="8585699">
                  <a:moveTo>
                    <a:pt x="6801731" y="59690"/>
                  </a:moveTo>
                  <a:cubicBezTo>
                    <a:pt x="6837290" y="59690"/>
                    <a:pt x="6866500" y="88900"/>
                    <a:pt x="6866500" y="124460"/>
                  </a:cubicBezTo>
                  <a:lnTo>
                    <a:pt x="6866500" y="8461239"/>
                  </a:lnTo>
                  <a:cubicBezTo>
                    <a:pt x="6866500" y="8496799"/>
                    <a:pt x="6837290" y="8526009"/>
                    <a:pt x="6801731" y="8526009"/>
                  </a:cubicBezTo>
                  <a:lnTo>
                    <a:pt x="124460" y="8526009"/>
                  </a:lnTo>
                  <a:cubicBezTo>
                    <a:pt x="88900" y="8526009"/>
                    <a:pt x="59690" y="8496799"/>
                    <a:pt x="59690" y="8461239"/>
                  </a:cubicBezTo>
                  <a:lnTo>
                    <a:pt x="59690" y="124460"/>
                  </a:lnTo>
                  <a:cubicBezTo>
                    <a:pt x="59690" y="88900"/>
                    <a:pt x="88900" y="59690"/>
                    <a:pt x="124460" y="59690"/>
                  </a:cubicBezTo>
                  <a:lnTo>
                    <a:pt x="6801731" y="59690"/>
                  </a:lnTo>
                  <a:moveTo>
                    <a:pt x="6801731" y="0"/>
                  </a:moveTo>
                  <a:lnTo>
                    <a:pt x="124460" y="0"/>
                  </a:lnTo>
                  <a:cubicBezTo>
                    <a:pt x="55880" y="0"/>
                    <a:pt x="0" y="55880"/>
                    <a:pt x="0" y="124460"/>
                  </a:cubicBezTo>
                  <a:lnTo>
                    <a:pt x="0" y="8461239"/>
                  </a:lnTo>
                  <a:cubicBezTo>
                    <a:pt x="0" y="8529819"/>
                    <a:pt x="55880" y="8585699"/>
                    <a:pt x="124460" y="8585699"/>
                  </a:cubicBezTo>
                  <a:lnTo>
                    <a:pt x="6801731" y="8585699"/>
                  </a:lnTo>
                  <a:cubicBezTo>
                    <a:pt x="6870311" y="8585699"/>
                    <a:pt x="6926190" y="8529819"/>
                    <a:pt x="6926190" y="8461239"/>
                  </a:cubicBezTo>
                  <a:lnTo>
                    <a:pt x="6926190" y="124460"/>
                  </a:lnTo>
                  <a:cubicBezTo>
                    <a:pt x="6926190" y="55880"/>
                    <a:pt x="6870311" y="0"/>
                    <a:pt x="6801731" y="0"/>
                  </a:cubicBezTo>
                  <a:close/>
                </a:path>
              </a:pathLst>
            </a:custGeom>
            <a:solidFill>
              <a:srgbClr val="D8D8D8"/>
            </a:solidFill>
          </p:spPr>
        </p:sp>
      </p:grpSp>
      <p:sp>
        <p:nvSpPr>
          <p:cNvPr id="13" name="AutoShape 13"/>
          <p:cNvSpPr/>
          <p:nvPr/>
        </p:nvSpPr>
        <p:spPr>
          <a:xfrm>
            <a:off x="12386641" y="5983106"/>
            <a:ext cx="4375965" cy="0"/>
          </a:xfrm>
          <a:prstGeom prst="line">
            <a:avLst/>
          </a:prstGeom>
          <a:ln w="28575" cap="rnd">
            <a:solidFill>
              <a:srgbClr val="D8D8D8"/>
            </a:solidFill>
            <a:prstDash val="solid"/>
            <a:headEnd type="none" w="sm" len="sm"/>
            <a:tailEnd type="none" w="sm" len="sm"/>
          </a:ln>
        </p:spPr>
      </p:sp>
      <p:sp>
        <p:nvSpPr>
          <p:cNvPr id="14" name="TextBox 14"/>
          <p:cNvSpPr txBox="1"/>
          <p:nvPr/>
        </p:nvSpPr>
        <p:spPr>
          <a:xfrm>
            <a:off x="2161320" y="5162550"/>
            <a:ext cx="3685310" cy="1007270"/>
          </a:xfrm>
          <a:prstGeom prst="rect">
            <a:avLst/>
          </a:prstGeom>
        </p:spPr>
        <p:txBody>
          <a:bodyPr lIns="0" tIns="0" rIns="0" bIns="0" rtlCol="0" anchor="t">
            <a:spAutoFit/>
          </a:bodyPr>
          <a:lstStyle/>
          <a:p>
            <a:pPr algn="ctr">
              <a:lnSpc>
                <a:spcPts val="3995"/>
              </a:lnSpc>
            </a:pPr>
            <a:r>
              <a:rPr lang="en-US" sz="3475" b="1">
                <a:solidFill>
                  <a:srgbClr val="313059"/>
                </a:solidFill>
                <a:latin typeface="Clear Sans Bold" panose="020B0803030202020304"/>
                <a:ea typeface="Clear Sans Bold" panose="020B0803030202020304"/>
                <a:cs typeface="Clear Sans Bold" panose="020B0803030202020304"/>
                <a:sym typeface="Clear Sans Bold" panose="020B0803030202020304"/>
              </a:rPr>
              <a:t>Độ đo đánh giá</a:t>
            </a:r>
            <a:endParaRPr lang="en-US" sz="3475"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3995"/>
              </a:lnSpc>
            </a:pPr>
          </a:p>
        </p:txBody>
      </p:sp>
      <p:sp>
        <p:nvSpPr>
          <p:cNvPr id="15" name="TextBox 15"/>
          <p:cNvSpPr txBox="1"/>
          <p:nvPr/>
        </p:nvSpPr>
        <p:spPr>
          <a:xfrm>
            <a:off x="12731968" y="4911484"/>
            <a:ext cx="3685310" cy="1509402"/>
          </a:xfrm>
          <a:prstGeom prst="rect">
            <a:avLst/>
          </a:prstGeom>
        </p:spPr>
        <p:txBody>
          <a:bodyPr lIns="0" tIns="0" rIns="0" bIns="0" rtlCol="0" anchor="t">
            <a:spAutoFit/>
          </a:bodyPr>
          <a:lstStyle/>
          <a:p>
            <a:pPr algn="ctr">
              <a:lnSpc>
                <a:spcPts val="3995"/>
              </a:lnSpc>
            </a:pPr>
            <a:r>
              <a:rPr lang="en-US" sz="3475" b="1">
                <a:solidFill>
                  <a:srgbClr val="313059"/>
                </a:solidFill>
                <a:latin typeface="Clear Sans Bold" panose="020B0803030202020304"/>
                <a:ea typeface="Clear Sans Bold" panose="020B0803030202020304"/>
                <a:cs typeface="Clear Sans Bold" panose="020B0803030202020304"/>
                <a:sym typeface="Clear Sans Bold" panose="020B0803030202020304"/>
              </a:rPr>
              <a:t>Kết quả thực nghiệm</a:t>
            </a:r>
            <a:endParaRPr lang="en-US" sz="3475"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3995"/>
              </a:lnSpc>
            </a:pPr>
          </a:p>
        </p:txBody>
      </p:sp>
      <p:grpSp>
        <p:nvGrpSpPr>
          <p:cNvPr id="16" name="Group 16"/>
          <p:cNvGrpSpPr/>
          <p:nvPr/>
        </p:nvGrpSpPr>
        <p:grpSpPr>
          <a:xfrm rot="0">
            <a:off x="3217204" y="2912553"/>
            <a:ext cx="1573542" cy="889122"/>
            <a:chOff x="0" y="0"/>
            <a:chExt cx="2098055" cy="1185497"/>
          </a:xfrm>
        </p:grpSpPr>
        <p:grpSp>
          <p:nvGrpSpPr>
            <p:cNvPr id="17" name="Group 17"/>
            <p:cNvGrpSpPr/>
            <p:nvPr/>
          </p:nvGrpSpPr>
          <p:grpSpPr>
            <a:xfrm rot="0">
              <a:off x="0" y="0"/>
              <a:ext cx="2098055" cy="1185497"/>
              <a:chOff x="0" y="0"/>
              <a:chExt cx="2242182" cy="1266935"/>
            </a:xfrm>
          </p:grpSpPr>
          <p:sp>
            <p:nvSpPr>
              <p:cNvPr id="18" name="Freeform 18"/>
              <p:cNvSpPr/>
              <p:nvPr/>
            </p:nvSpPr>
            <p:spPr>
              <a:xfrm>
                <a:off x="0" y="0"/>
                <a:ext cx="2243452" cy="1266935"/>
              </a:xfrm>
              <a:custGeom>
                <a:avLst/>
                <a:gdLst/>
                <a:ahLst/>
                <a:cxnLst/>
                <a:rect l="l" t="t" r="r" b="b"/>
                <a:pathLst>
                  <a:path w="2243452" h="1266935">
                    <a:moveTo>
                      <a:pt x="1689732" y="1266935"/>
                    </a:moveTo>
                    <a:lnTo>
                      <a:pt x="553720" y="1266935"/>
                    </a:lnTo>
                    <a:cubicBezTo>
                      <a:pt x="247650" y="1266935"/>
                      <a:pt x="0" y="983315"/>
                      <a:pt x="0" y="634209"/>
                    </a:cubicBezTo>
                    <a:cubicBezTo>
                      <a:pt x="0" y="283649"/>
                      <a:pt x="247650" y="0"/>
                      <a:pt x="553720" y="0"/>
                    </a:cubicBezTo>
                    <a:lnTo>
                      <a:pt x="1689732" y="0"/>
                    </a:lnTo>
                    <a:cubicBezTo>
                      <a:pt x="1995802" y="0"/>
                      <a:pt x="2243452" y="283649"/>
                      <a:pt x="2243452" y="634209"/>
                    </a:cubicBezTo>
                    <a:cubicBezTo>
                      <a:pt x="2242182" y="983315"/>
                      <a:pt x="1994532" y="1266935"/>
                      <a:pt x="1689732" y="1266935"/>
                    </a:cubicBezTo>
                    <a:close/>
                  </a:path>
                </a:pathLst>
              </a:custGeom>
              <a:solidFill>
                <a:srgbClr val="807CFF"/>
              </a:solidFill>
            </p:spPr>
          </p:sp>
        </p:grpSp>
        <p:sp>
          <p:nvSpPr>
            <p:cNvPr id="19" name="TextBox 19"/>
            <p:cNvSpPr txBox="1"/>
            <p:nvPr/>
          </p:nvSpPr>
          <p:spPr>
            <a:xfrm>
              <a:off x="223799" y="323551"/>
              <a:ext cx="1650458" cy="558588"/>
            </a:xfrm>
            <a:prstGeom prst="rect">
              <a:avLst/>
            </a:prstGeom>
          </p:spPr>
          <p:txBody>
            <a:bodyPr lIns="0" tIns="0" rIns="0" bIns="0" rtlCol="0" anchor="t">
              <a:spAutoFit/>
            </a:bodyPr>
            <a:lstStyle/>
            <a:p>
              <a:pPr algn="ctr">
                <a:lnSpc>
                  <a:spcPts val="3080"/>
                </a:lnSpc>
              </a:pPr>
              <a:r>
                <a:rPr lang="en-US" sz="2800" b="1">
                  <a:solidFill>
                    <a:srgbClr val="FFFFFF"/>
                  </a:solidFill>
                  <a:latin typeface="Roboto Bold" panose="02000000000000000000"/>
                  <a:ea typeface="Roboto Bold" panose="02000000000000000000"/>
                  <a:cs typeface="Roboto Bold" panose="02000000000000000000"/>
                  <a:sym typeface="Roboto Bold" panose="02000000000000000000"/>
                </a:rPr>
                <a:t>3.1</a:t>
              </a:r>
              <a:endParaRPr lang="en-US" sz="2800" b="1">
                <a:solidFill>
                  <a:srgbClr val="FFFFFF"/>
                </a:solidFill>
                <a:latin typeface="Roboto Bold" panose="02000000000000000000"/>
                <a:ea typeface="Roboto Bold" panose="02000000000000000000"/>
                <a:cs typeface="Roboto Bold" panose="02000000000000000000"/>
                <a:sym typeface="Roboto Bold" panose="02000000000000000000"/>
              </a:endParaRPr>
            </a:p>
          </p:txBody>
        </p:sp>
      </p:grpSp>
      <p:grpSp>
        <p:nvGrpSpPr>
          <p:cNvPr id="20" name="Group 20"/>
          <p:cNvGrpSpPr/>
          <p:nvPr/>
        </p:nvGrpSpPr>
        <p:grpSpPr>
          <a:xfrm rot="0">
            <a:off x="13787853" y="2941639"/>
            <a:ext cx="1573542" cy="889166"/>
            <a:chOff x="0" y="0"/>
            <a:chExt cx="2098055" cy="1185554"/>
          </a:xfrm>
        </p:grpSpPr>
        <p:grpSp>
          <p:nvGrpSpPr>
            <p:cNvPr id="21" name="Group 21"/>
            <p:cNvGrpSpPr/>
            <p:nvPr/>
          </p:nvGrpSpPr>
          <p:grpSpPr>
            <a:xfrm rot="0">
              <a:off x="0" y="0"/>
              <a:ext cx="2098055" cy="1185554"/>
              <a:chOff x="0" y="0"/>
              <a:chExt cx="2242182" cy="1266997"/>
            </a:xfrm>
          </p:grpSpPr>
          <p:sp>
            <p:nvSpPr>
              <p:cNvPr id="22" name="Freeform 22"/>
              <p:cNvSpPr/>
              <p:nvPr/>
            </p:nvSpPr>
            <p:spPr>
              <a:xfrm>
                <a:off x="0" y="0"/>
                <a:ext cx="2243452" cy="1266997"/>
              </a:xfrm>
              <a:custGeom>
                <a:avLst/>
                <a:gdLst/>
                <a:ahLst/>
                <a:cxnLst/>
                <a:rect l="l" t="t" r="r" b="b"/>
                <a:pathLst>
                  <a:path w="2243452" h="1266997">
                    <a:moveTo>
                      <a:pt x="1689732" y="1266997"/>
                    </a:moveTo>
                    <a:lnTo>
                      <a:pt x="553720" y="1266997"/>
                    </a:lnTo>
                    <a:cubicBezTo>
                      <a:pt x="247650" y="1266997"/>
                      <a:pt x="0" y="983364"/>
                      <a:pt x="0" y="634240"/>
                    </a:cubicBezTo>
                    <a:cubicBezTo>
                      <a:pt x="0" y="283663"/>
                      <a:pt x="247650" y="0"/>
                      <a:pt x="553720" y="0"/>
                    </a:cubicBezTo>
                    <a:lnTo>
                      <a:pt x="1689732" y="0"/>
                    </a:lnTo>
                    <a:cubicBezTo>
                      <a:pt x="1995802" y="0"/>
                      <a:pt x="2243452" y="283663"/>
                      <a:pt x="2243452" y="634240"/>
                    </a:cubicBezTo>
                    <a:cubicBezTo>
                      <a:pt x="2242182" y="983364"/>
                      <a:pt x="1994532" y="1266997"/>
                      <a:pt x="1689732" y="1266997"/>
                    </a:cubicBezTo>
                    <a:close/>
                  </a:path>
                </a:pathLst>
              </a:custGeom>
              <a:solidFill>
                <a:srgbClr val="807CFF"/>
              </a:solidFill>
            </p:spPr>
          </p:sp>
        </p:grpSp>
        <p:sp>
          <p:nvSpPr>
            <p:cNvPr id="23" name="TextBox 23"/>
            <p:cNvSpPr txBox="1"/>
            <p:nvPr/>
          </p:nvSpPr>
          <p:spPr>
            <a:xfrm>
              <a:off x="223799" y="333076"/>
              <a:ext cx="1650458" cy="549121"/>
            </a:xfrm>
            <a:prstGeom prst="rect">
              <a:avLst/>
            </a:prstGeom>
          </p:spPr>
          <p:txBody>
            <a:bodyPr lIns="0" tIns="0" rIns="0" bIns="0" rtlCol="0" anchor="t">
              <a:spAutoFit/>
            </a:bodyPr>
            <a:lstStyle/>
            <a:p>
              <a:pPr algn="ctr">
                <a:lnSpc>
                  <a:spcPts val="3085"/>
                </a:lnSpc>
              </a:pPr>
              <a:r>
                <a:rPr lang="en-US" sz="2805" b="1">
                  <a:solidFill>
                    <a:srgbClr val="FFFFFF"/>
                  </a:solidFill>
                  <a:latin typeface="Roboto Bold" panose="02000000000000000000"/>
                  <a:ea typeface="Roboto Bold" panose="02000000000000000000"/>
                  <a:cs typeface="Roboto Bold" panose="02000000000000000000"/>
                  <a:sym typeface="Roboto Bold" panose="02000000000000000000"/>
                </a:rPr>
                <a:t>3.2</a:t>
              </a:r>
              <a:endParaRPr lang="en-US" sz="2805" b="1">
                <a:solidFill>
                  <a:srgbClr val="FFFFFF"/>
                </a:solidFill>
                <a:latin typeface="Roboto Bold" panose="02000000000000000000"/>
                <a:ea typeface="Roboto Bold" panose="02000000000000000000"/>
                <a:cs typeface="Roboto Bold" panose="02000000000000000000"/>
                <a:sym typeface="Roboto Bold" panose="0200000000000000000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357879" y="1315648"/>
            <a:ext cx="7862127" cy="0"/>
          </a:xfrm>
          <a:prstGeom prst="line">
            <a:avLst/>
          </a:prstGeom>
          <a:ln w="28575" cap="rnd">
            <a:solidFill>
              <a:srgbClr val="D8D8D8"/>
            </a:solidFill>
            <a:prstDash val="solid"/>
            <a:headEnd type="none" w="sm" len="sm"/>
            <a:tailEnd type="none" w="sm" len="sm"/>
          </a:ln>
        </p:spPr>
      </p:sp>
      <p:grpSp>
        <p:nvGrpSpPr>
          <p:cNvPr id="3" name="Group 3"/>
          <p:cNvGrpSpPr/>
          <p:nvPr/>
        </p:nvGrpSpPr>
        <p:grpSpPr>
          <a:xfrm rot="0">
            <a:off x="2889759" y="1746442"/>
            <a:ext cx="1763676" cy="1235018"/>
            <a:chOff x="0" y="0"/>
            <a:chExt cx="2351568" cy="1646690"/>
          </a:xfrm>
        </p:grpSpPr>
        <p:grpSp>
          <p:nvGrpSpPr>
            <p:cNvPr id="4" name="Group 4"/>
            <p:cNvGrpSpPr/>
            <p:nvPr/>
          </p:nvGrpSpPr>
          <p:grpSpPr>
            <a:xfrm rot="0">
              <a:off x="0" y="0"/>
              <a:ext cx="2351568" cy="1646690"/>
              <a:chOff x="0" y="0"/>
              <a:chExt cx="2836279" cy="1986111"/>
            </a:xfrm>
          </p:grpSpPr>
          <p:sp>
            <p:nvSpPr>
              <p:cNvPr id="5" name="Freeform 5"/>
              <p:cNvSpPr/>
              <p:nvPr/>
            </p:nvSpPr>
            <p:spPr>
              <a:xfrm>
                <a:off x="0" y="0"/>
                <a:ext cx="2837549" cy="1986111"/>
              </a:xfrm>
              <a:custGeom>
                <a:avLst/>
                <a:gdLst/>
                <a:ahLst/>
                <a:cxnLst/>
                <a:rect l="l" t="t" r="r" b="b"/>
                <a:pathLst>
                  <a:path w="2837549" h="1986111">
                    <a:moveTo>
                      <a:pt x="2283829" y="1986111"/>
                    </a:moveTo>
                    <a:lnTo>
                      <a:pt x="553720" y="1986111"/>
                    </a:lnTo>
                    <a:cubicBezTo>
                      <a:pt x="247650" y="1986111"/>
                      <a:pt x="0" y="1541584"/>
                      <a:pt x="0" y="994276"/>
                    </a:cubicBezTo>
                    <a:cubicBezTo>
                      <a:pt x="0" y="444688"/>
                      <a:pt x="247650" y="0"/>
                      <a:pt x="553720" y="0"/>
                    </a:cubicBezTo>
                    <a:lnTo>
                      <a:pt x="2283829" y="0"/>
                    </a:lnTo>
                    <a:cubicBezTo>
                      <a:pt x="2589899" y="0"/>
                      <a:pt x="2837549" y="444688"/>
                      <a:pt x="2837549" y="994276"/>
                    </a:cubicBezTo>
                    <a:cubicBezTo>
                      <a:pt x="2836279" y="1541584"/>
                      <a:pt x="2588629" y="1986111"/>
                      <a:pt x="2283829" y="1986111"/>
                    </a:cubicBezTo>
                    <a:close/>
                  </a:path>
                </a:pathLst>
              </a:custGeom>
              <a:solidFill>
                <a:srgbClr val="4340A4"/>
              </a:solidFill>
            </p:spPr>
          </p:sp>
        </p:grpSp>
        <p:sp>
          <p:nvSpPr>
            <p:cNvPr id="6" name="TextBox 6"/>
            <p:cNvSpPr txBox="1"/>
            <p:nvPr/>
          </p:nvSpPr>
          <p:spPr>
            <a:xfrm>
              <a:off x="250841" y="278245"/>
              <a:ext cx="1849886" cy="1091504"/>
            </a:xfrm>
            <a:prstGeom prst="rect">
              <a:avLst/>
            </a:prstGeom>
          </p:spPr>
          <p:txBody>
            <a:bodyPr lIns="0" tIns="0" rIns="0" bIns="0" rtlCol="0" anchor="t">
              <a:spAutoFit/>
            </a:bodyPr>
            <a:lstStyle/>
            <a:p>
              <a:pPr algn="ctr">
                <a:lnSpc>
                  <a:spcPts val="1610"/>
                </a:lnSpc>
              </a:pPr>
              <a:r>
                <a:rPr lang="en-US" sz="1465" b="1">
                  <a:solidFill>
                    <a:srgbClr val="FFFFFF"/>
                  </a:solidFill>
                  <a:latin typeface="Roboto Bold" panose="02000000000000000000"/>
                  <a:ea typeface="Roboto Bold" panose="02000000000000000000"/>
                  <a:cs typeface="Roboto Bold" panose="02000000000000000000"/>
                  <a:sym typeface="Roboto Bold" panose="02000000000000000000"/>
                </a:rPr>
                <a:t>V ACCURACY (ĐỘ CHÍNH XÁC):</a:t>
              </a:r>
              <a:endParaRPr lang="en-US" sz="1465" b="1">
                <a:solidFill>
                  <a:srgbClr val="FFFFFF"/>
                </a:solidFill>
                <a:latin typeface="Roboto Bold" panose="02000000000000000000"/>
                <a:ea typeface="Roboto Bold" panose="02000000000000000000"/>
                <a:cs typeface="Roboto Bold" panose="02000000000000000000"/>
                <a:sym typeface="Roboto Bold" panose="02000000000000000000"/>
              </a:endParaRPr>
            </a:p>
            <a:p>
              <a:pPr algn="ctr">
                <a:lnSpc>
                  <a:spcPts val="1610"/>
                </a:lnSpc>
              </a:pPr>
            </a:p>
          </p:txBody>
        </p:sp>
      </p:grpSp>
      <p:sp>
        <p:nvSpPr>
          <p:cNvPr id="7" name="Freeform 7"/>
          <p:cNvSpPr/>
          <p:nvPr/>
        </p:nvSpPr>
        <p:spPr>
          <a:xfrm>
            <a:off x="4318074" y="3689422"/>
            <a:ext cx="11160236" cy="2908157"/>
          </a:xfrm>
          <a:custGeom>
            <a:avLst/>
            <a:gdLst/>
            <a:ahLst/>
            <a:cxnLst/>
            <a:rect l="l" t="t" r="r" b="b"/>
            <a:pathLst>
              <a:path w="11160236" h="2908157">
                <a:moveTo>
                  <a:pt x="0" y="0"/>
                </a:moveTo>
                <a:lnTo>
                  <a:pt x="11160236" y="0"/>
                </a:lnTo>
                <a:lnTo>
                  <a:pt x="11160236" y="2908156"/>
                </a:lnTo>
                <a:lnTo>
                  <a:pt x="0" y="2908156"/>
                </a:lnTo>
                <a:lnTo>
                  <a:pt x="0" y="0"/>
                </a:lnTo>
                <a:close/>
              </a:path>
            </a:pathLst>
          </a:custGeom>
          <a:blipFill>
            <a:blip r:embed="rId1"/>
            <a:stretch>
              <a:fillRect/>
            </a:stretch>
          </a:blipFill>
        </p:spPr>
      </p:sp>
      <p:sp>
        <p:nvSpPr>
          <p:cNvPr id="8" name="TextBox 8"/>
          <p:cNvSpPr txBox="1"/>
          <p:nvPr/>
        </p:nvSpPr>
        <p:spPr>
          <a:xfrm>
            <a:off x="3340999" y="986691"/>
            <a:ext cx="3396218" cy="512130"/>
          </a:xfrm>
          <a:prstGeom prst="rect">
            <a:avLst/>
          </a:prstGeom>
        </p:spPr>
        <p:txBody>
          <a:bodyPr lIns="0" tIns="0" rIns="0" bIns="0" rtlCol="0" anchor="t">
            <a:spAutoFit/>
          </a:bodyPr>
          <a:lstStyle/>
          <a:p>
            <a:pPr algn="l">
              <a:lnSpc>
                <a:spcPts val="4065"/>
              </a:lnSpc>
            </a:pPr>
            <a:r>
              <a:rPr lang="en-US" sz="3535" b="1">
                <a:solidFill>
                  <a:srgbClr val="313059"/>
                </a:solidFill>
                <a:latin typeface="Clear Sans Bold" panose="020B0803030202020304"/>
                <a:ea typeface="Clear Sans Bold" panose="020B0803030202020304"/>
                <a:cs typeface="Clear Sans Bold" panose="020B0803030202020304"/>
                <a:sym typeface="Clear Sans Bold" panose="020B0803030202020304"/>
              </a:rPr>
              <a:t>Độ đo đánh giá</a:t>
            </a:r>
            <a:endParaRPr lang="en-US" sz="3535"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p:txBody>
      </p:sp>
      <p:sp>
        <p:nvSpPr>
          <p:cNvPr id="9" name="TextBox 9"/>
          <p:cNvSpPr txBox="1"/>
          <p:nvPr/>
        </p:nvSpPr>
        <p:spPr>
          <a:xfrm>
            <a:off x="4284009" y="3113254"/>
            <a:ext cx="11194301" cy="507833"/>
          </a:xfrm>
          <a:prstGeom prst="rect">
            <a:avLst/>
          </a:prstGeom>
        </p:spPr>
        <p:txBody>
          <a:bodyPr lIns="0" tIns="0" rIns="0" bIns="0" rtlCol="0" anchor="t">
            <a:spAutoFit/>
          </a:bodyPr>
          <a:lstStyle/>
          <a:p>
            <a:pPr algn="ctr">
              <a:lnSpc>
                <a:spcPts val="3995"/>
              </a:lnSpc>
              <a:spcBef>
                <a:spcPct val="0"/>
              </a:spcBef>
            </a:p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7357879" y="1315648"/>
            <a:ext cx="7862127" cy="0"/>
          </a:xfrm>
          <a:prstGeom prst="line">
            <a:avLst/>
          </a:prstGeom>
          <a:ln w="28575" cap="rnd">
            <a:solidFill>
              <a:srgbClr val="D8D8D8"/>
            </a:solidFill>
            <a:prstDash val="solid"/>
            <a:headEnd type="none" w="sm" len="sm"/>
            <a:tailEnd type="none" w="sm" len="sm"/>
          </a:ln>
        </p:spPr>
      </p:sp>
      <p:sp>
        <p:nvSpPr>
          <p:cNvPr id="3" name="Freeform 3"/>
          <p:cNvSpPr/>
          <p:nvPr/>
        </p:nvSpPr>
        <p:spPr>
          <a:xfrm>
            <a:off x="1028700" y="3033454"/>
            <a:ext cx="4236601" cy="4220092"/>
          </a:xfrm>
          <a:custGeom>
            <a:avLst/>
            <a:gdLst/>
            <a:ahLst/>
            <a:cxnLst/>
            <a:rect l="l" t="t" r="r" b="b"/>
            <a:pathLst>
              <a:path w="4236601" h="4220092">
                <a:moveTo>
                  <a:pt x="0" y="0"/>
                </a:moveTo>
                <a:lnTo>
                  <a:pt x="4236601" y="0"/>
                </a:lnTo>
                <a:lnTo>
                  <a:pt x="4236601" y="4220092"/>
                </a:lnTo>
                <a:lnTo>
                  <a:pt x="0" y="4220092"/>
                </a:lnTo>
                <a:lnTo>
                  <a:pt x="0" y="0"/>
                </a:lnTo>
                <a:close/>
              </a:path>
            </a:pathLst>
          </a:custGeom>
          <a:blipFill>
            <a:blip r:embed="rId1"/>
            <a:stretch>
              <a:fillRect l="-4528" t="-7292" b="-559"/>
            </a:stretch>
          </a:blipFill>
        </p:spPr>
      </p:sp>
      <p:sp>
        <p:nvSpPr>
          <p:cNvPr id="4" name="Freeform 4"/>
          <p:cNvSpPr/>
          <p:nvPr/>
        </p:nvSpPr>
        <p:spPr>
          <a:xfrm>
            <a:off x="5518143" y="3094208"/>
            <a:ext cx="3679471" cy="4169373"/>
          </a:xfrm>
          <a:custGeom>
            <a:avLst/>
            <a:gdLst/>
            <a:ahLst/>
            <a:cxnLst/>
            <a:rect l="l" t="t" r="r" b="b"/>
            <a:pathLst>
              <a:path w="3679471" h="4169373">
                <a:moveTo>
                  <a:pt x="0" y="0"/>
                </a:moveTo>
                <a:lnTo>
                  <a:pt x="3679472" y="0"/>
                </a:lnTo>
                <a:lnTo>
                  <a:pt x="3679472" y="4169372"/>
                </a:lnTo>
                <a:lnTo>
                  <a:pt x="0" y="4169372"/>
                </a:lnTo>
                <a:lnTo>
                  <a:pt x="0" y="0"/>
                </a:lnTo>
                <a:close/>
              </a:path>
            </a:pathLst>
          </a:custGeom>
          <a:blipFill>
            <a:blip r:embed="rId2"/>
            <a:stretch>
              <a:fillRect/>
            </a:stretch>
          </a:blipFill>
        </p:spPr>
      </p:sp>
      <p:sp>
        <p:nvSpPr>
          <p:cNvPr id="5" name="Freeform 5"/>
          <p:cNvSpPr/>
          <p:nvPr/>
        </p:nvSpPr>
        <p:spPr>
          <a:xfrm>
            <a:off x="10147950" y="3166512"/>
            <a:ext cx="3249997" cy="4024764"/>
          </a:xfrm>
          <a:custGeom>
            <a:avLst/>
            <a:gdLst/>
            <a:ahLst/>
            <a:cxnLst/>
            <a:rect l="l" t="t" r="r" b="b"/>
            <a:pathLst>
              <a:path w="3249997" h="4024764">
                <a:moveTo>
                  <a:pt x="0" y="0"/>
                </a:moveTo>
                <a:lnTo>
                  <a:pt x="3249997" y="0"/>
                </a:lnTo>
                <a:lnTo>
                  <a:pt x="3249997" y="4024764"/>
                </a:lnTo>
                <a:lnTo>
                  <a:pt x="0" y="4024764"/>
                </a:lnTo>
                <a:lnTo>
                  <a:pt x="0" y="0"/>
                </a:lnTo>
                <a:close/>
              </a:path>
            </a:pathLst>
          </a:custGeom>
          <a:blipFill>
            <a:blip r:embed="rId3"/>
            <a:stretch>
              <a:fillRect/>
            </a:stretch>
          </a:blipFill>
        </p:spPr>
      </p:sp>
      <p:sp>
        <p:nvSpPr>
          <p:cNvPr id="6" name="Freeform 6"/>
          <p:cNvSpPr/>
          <p:nvPr/>
        </p:nvSpPr>
        <p:spPr>
          <a:xfrm>
            <a:off x="14064108" y="3005256"/>
            <a:ext cx="3939718" cy="4347275"/>
          </a:xfrm>
          <a:custGeom>
            <a:avLst/>
            <a:gdLst/>
            <a:ahLst/>
            <a:cxnLst/>
            <a:rect l="l" t="t" r="r" b="b"/>
            <a:pathLst>
              <a:path w="3939718" h="4347275">
                <a:moveTo>
                  <a:pt x="0" y="0"/>
                </a:moveTo>
                <a:lnTo>
                  <a:pt x="3939718" y="0"/>
                </a:lnTo>
                <a:lnTo>
                  <a:pt x="3939718" y="4347276"/>
                </a:lnTo>
                <a:lnTo>
                  <a:pt x="0" y="4347276"/>
                </a:lnTo>
                <a:lnTo>
                  <a:pt x="0" y="0"/>
                </a:lnTo>
                <a:close/>
              </a:path>
            </a:pathLst>
          </a:custGeom>
          <a:blipFill>
            <a:blip r:embed="rId4"/>
            <a:stretch>
              <a:fillRect/>
            </a:stretch>
          </a:blipFill>
        </p:spPr>
      </p:sp>
      <p:sp>
        <p:nvSpPr>
          <p:cNvPr id="7" name="TextBox 7"/>
          <p:cNvSpPr txBox="1"/>
          <p:nvPr/>
        </p:nvSpPr>
        <p:spPr>
          <a:xfrm>
            <a:off x="3340999" y="986691"/>
            <a:ext cx="3396218" cy="1020857"/>
          </a:xfrm>
          <a:prstGeom prst="rect">
            <a:avLst/>
          </a:prstGeom>
        </p:spPr>
        <p:txBody>
          <a:bodyPr lIns="0" tIns="0" rIns="0" bIns="0" rtlCol="0" anchor="t">
            <a:spAutoFit/>
          </a:bodyPr>
          <a:lstStyle/>
          <a:p>
            <a:pPr algn="l">
              <a:lnSpc>
                <a:spcPts val="4065"/>
              </a:lnSpc>
            </a:pPr>
            <a:r>
              <a:rPr lang="en-US" sz="3535" b="1">
                <a:solidFill>
                  <a:srgbClr val="313059"/>
                </a:solidFill>
                <a:latin typeface="Clear Sans Bold" panose="020B0803030202020304"/>
                <a:ea typeface="Clear Sans Bold" panose="020B0803030202020304"/>
                <a:cs typeface="Clear Sans Bold" panose="020B0803030202020304"/>
                <a:sym typeface="Clear Sans Bold" panose="020B0803030202020304"/>
              </a:rPr>
              <a:t>Kết quả thực nghiệm</a:t>
            </a:r>
            <a:endParaRPr lang="en-US" sz="3535"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a:off x="7357879" y="1315648"/>
            <a:ext cx="7862127" cy="0"/>
          </a:xfrm>
          <a:prstGeom prst="line">
            <a:avLst/>
          </a:prstGeom>
          <a:ln w="28575" cap="rnd">
            <a:solidFill>
              <a:srgbClr val="A4ADB8"/>
            </a:solidFill>
            <a:prstDash val="solid"/>
            <a:headEnd type="none" w="sm" len="sm"/>
            <a:tailEnd type="none" w="sm" len="sm"/>
          </a:ln>
        </p:spPr>
      </p:sp>
      <p:grpSp>
        <p:nvGrpSpPr>
          <p:cNvPr id="3" name="Group 3"/>
          <p:cNvGrpSpPr/>
          <p:nvPr/>
        </p:nvGrpSpPr>
        <p:grpSpPr>
          <a:xfrm rot="0">
            <a:off x="14918266" y="817960"/>
            <a:ext cx="2209788" cy="1062050"/>
            <a:chOff x="0" y="0"/>
            <a:chExt cx="2946384" cy="1416066"/>
          </a:xfrm>
        </p:grpSpPr>
        <p:grpSp>
          <p:nvGrpSpPr>
            <p:cNvPr id="4" name="Group 4"/>
            <p:cNvGrpSpPr/>
            <p:nvPr/>
          </p:nvGrpSpPr>
          <p:grpSpPr>
            <a:xfrm rot="0">
              <a:off x="0" y="0"/>
              <a:ext cx="2946384" cy="1416066"/>
              <a:chOff x="0" y="0"/>
              <a:chExt cx="1991412" cy="957096"/>
            </a:xfrm>
          </p:grpSpPr>
          <p:sp>
            <p:nvSpPr>
              <p:cNvPr id="5" name="Freeform 5"/>
              <p:cNvSpPr/>
              <p:nvPr/>
            </p:nvSpPr>
            <p:spPr>
              <a:xfrm>
                <a:off x="0" y="0"/>
                <a:ext cx="1992682" cy="957096"/>
              </a:xfrm>
              <a:custGeom>
                <a:avLst/>
                <a:gdLst/>
                <a:ahLst/>
                <a:cxnLst/>
                <a:rect l="l" t="t" r="r" b="b"/>
                <a:pathLst>
                  <a:path w="1992682" h="957096">
                    <a:moveTo>
                      <a:pt x="1438962" y="957096"/>
                    </a:moveTo>
                    <a:lnTo>
                      <a:pt x="553720" y="957096"/>
                    </a:lnTo>
                    <a:cubicBezTo>
                      <a:pt x="247650" y="957096"/>
                      <a:pt x="0" y="742799"/>
                      <a:pt x="0" y="479084"/>
                    </a:cubicBezTo>
                    <a:cubicBezTo>
                      <a:pt x="0" y="214269"/>
                      <a:pt x="247650" y="0"/>
                      <a:pt x="553720" y="0"/>
                    </a:cubicBezTo>
                    <a:lnTo>
                      <a:pt x="1438962" y="0"/>
                    </a:lnTo>
                    <a:cubicBezTo>
                      <a:pt x="1745032" y="0"/>
                      <a:pt x="1992682" y="214269"/>
                      <a:pt x="1992682" y="479084"/>
                    </a:cubicBezTo>
                    <a:cubicBezTo>
                      <a:pt x="1991412" y="742799"/>
                      <a:pt x="1743762" y="957096"/>
                      <a:pt x="1438962" y="957096"/>
                    </a:cubicBezTo>
                    <a:close/>
                  </a:path>
                </a:pathLst>
              </a:custGeom>
              <a:solidFill>
                <a:srgbClr val="6663C9"/>
              </a:solidFill>
            </p:spPr>
          </p:sp>
        </p:grpSp>
        <p:sp>
          <p:nvSpPr>
            <p:cNvPr id="6" name="TextBox 6"/>
            <p:cNvSpPr txBox="1"/>
            <p:nvPr/>
          </p:nvSpPr>
          <p:spPr>
            <a:xfrm>
              <a:off x="314289" y="515583"/>
              <a:ext cx="2317805" cy="432896"/>
            </a:xfrm>
            <a:prstGeom prst="rect">
              <a:avLst/>
            </a:prstGeom>
          </p:spPr>
          <p:txBody>
            <a:bodyPr lIns="0" tIns="0" rIns="0" bIns="0" rtlCol="0" anchor="t">
              <a:spAutoFit/>
            </a:bodyPr>
            <a:lstStyle/>
            <a:p>
              <a:pPr algn="ctr">
                <a:lnSpc>
                  <a:spcPts val="2500"/>
                </a:lnSpc>
              </a:pPr>
            </a:p>
          </p:txBody>
        </p:sp>
      </p:grpSp>
      <p:sp>
        <p:nvSpPr>
          <p:cNvPr id="7" name="TextBox 7"/>
          <p:cNvSpPr txBox="1"/>
          <p:nvPr/>
        </p:nvSpPr>
        <p:spPr>
          <a:xfrm>
            <a:off x="1368372" y="922735"/>
            <a:ext cx="5989508" cy="749787"/>
          </a:xfrm>
          <a:prstGeom prst="rect">
            <a:avLst/>
          </a:prstGeom>
        </p:spPr>
        <p:txBody>
          <a:bodyPr lIns="0" tIns="0" rIns="0" bIns="0" rtlCol="0" anchor="t">
            <a:spAutoFit/>
          </a:bodyPr>
          <a:lstStyle/>
          <a:p>
            <a:pPr algn="l">
              <a:lnSpc>
                <a:spcPts val="5620"/>
              </a:lnSpc>
            </a:pPr>
            <a:r>
              <a:rPr lang="en-US" sz="5620">
                <a:solidFill>
                  <a:srgbClr val="313059"/>
                </a:solidFill>
                <a:latin typeface="Clear Sans" panose="020B0503030202020304"/>
                <a:ea typeface="Clear Sans" panose="020B0503030202020304"/>
                <a:cs typeface="Clear Sans" panose="020B0503030202020304"/>
                <a:sym typeface="Clear Sans" panose="020B0503030202020304"/>
              </a:rPr>
              <a:t>Kết luận</a:t>
            </a:r>
            <a:endParaRPr lang="en-US" sz="5620">
              <a:solidFill>
                <a:srgbClr val="313059"/>
              </a:solidFill>
              <a:latin typeface="Clear Sans" panose="020B0503030202020304"/>
              <a:ea typeface="Clear Sans" panose="020B0503030202020304"/>
              <a:cs typeface="Clear Sans" panose="020B0503030202020304"/>
              <a:sym typeface="Clear Sans" panose="020B0503030202020304"/>
            </a:endParaRPr>
          </a:p>
        </p:txBody>
      </p:sp>
      <p:sp>
        <p:nvSpPr>
          <p:cNvPr id="8" name="TextBox 8"/>
          <p:cNvSpPr txBox="1"/>
          <p:nvPr/>
        </p:nvSpPr>
        <p:spPr>
          <a:xfrm>
            <a:off x="1028700" y="3287184"/>
            <a:ext cx="16230600" cy="2575153"/>
          </a:xfrm>
          <a:prstGeom prst="rect">
            <a:avLst/>
          </a:prstGeom>
        </p:spPr>
        <p:txBody>
          <a:bodyPr lIns="0" tIns="0" rIns="0" bIns="0" rtlCol="0" anchor="t">
            <a:spAutoFit/>
          </a:bodyPr>
          <a:lstStyle/>
          <a:p>
            <a:pPr algn="ctr">
              <a:lnSpc>
                <a:spcPts val="4065"/>
              </a:lnSpc>
              <a:spcBef>
                <a:spcPct val="0"/>
              </a:spcBef>
            </a:pPr>
            <a:r>
              <a:rPr lang="en-US" sz="3535" b="1">
                <a:solidFill>
                  <a:srgbClr val="000000"/>
                </a:solidFill>
                <a:latin typeface="Clear Sans Bold" panose="020B0803030202020304"/>
                <a:ea typeface="Clear Sans Bold" panose="020B0803030202020304"/>
                <a:cs typeface="Clear Sans Bold" panose="020B0803030202020304"/>
                <a:sym typeface="Clear Sans Bold" panose="020B0803030202020304"/>
              </a:rPr>
              <a:t>Bài toán nhận dạng chữ số viết tay là một ứng dụng điển hình của học sâu, mang lại những kết quả ấn tượng nhờ vào khả năng xử lý và trích xuất đặc trưng tự động từ dữ liệu hình ảnh. Qua việc xây dựng và huấn luyện mô hình CNN trên tập dữ liệu MNIST, hệ thống đã đạt được độ chính xác cao cùng khả năng dự đoán chính xác trên cả dữ liệu vẽ tay lẫn ảnh bên ngoài.</a:t>
            </a:r>
            <a:endParaRPr lang="en-US" sz="3535"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grpSp>
        <p:nvGrpSpPr>
          <p:cNvPr id="2" name="Group 2"/>
          <p:cNvGrpSpPr/>
          <p:nvPr/>
        </p:nvGrpSpPr>
        <p:grpSpPr>
          <a:xfrm rot="0">
            <a:off x="9791233" y="1028700"/>
            <a:ext cx="3876259" cy="1131401"/>
            <a:chOff x="0" y="0"/>
            <a:chExt cx="5168345" cy="1508534"/>
          </a:xfrm>
        </p:grpSpPr>
        <p:grpSp>
          <p:nvGrpSpPr>
            <p:cNvPr id="3" name="Group 3"/>
            <p:cNvGrpSpPr/>
            <p:nvPr/>
          </p:nvGrpSpPr>
          <p:grpSpPr>
            <a:xfrm rot="0">
              <a:off x="0" y="0"/>
              <a:ext cx="1076907" cy="1076907"/>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6663C9"/>
              </a:solidFill>
            </p:spPr>
          </p:sp>
        </p:grpSp>
        <p:sp>
          <p:nvSpPr>
            <p:cNvPr id="5" name="Freeform 5"/>
            <p:cNvSpPr/>
            <p:nvPr/>
          </p:nvSpPr>
          <p:spPr>
            <a:xfrm>
              <a:off x="294627" y="231714"/>
              <a:ext cx="538454" cy="539434"/>
            </a:xfrm>
            <a:custGeom>
              <a:avLst/>
              <a:gdLst/>
              <a:ahLst/>
              <a:cxnLst/>
              <a:rect l="l" t="t" r="r" b="b"/>
              <a:pathLst>
                <a:path w="538454" h="539434">
                  <a:moveTo>
                    <a:pt x="0" y="0"/>
                  </a:moveTo>
                  <a:lnTo>
                    <a:pt x="538453" y="0"/>
                  </a:lnTo>
                  <a:lnTo>
                    <a:pt x="538453" y="539435"/>
                  </a:lnTo>
                  <a:lnTo>
                    <a:pt x="0" y="539435"/>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6" name="TextBox 6"/>
            <p:cNvSpPr txBox="1"/>
            <p:nvPr/>
          </p:nvSpPr>
          <p:spPr>
            <a:xfrm>
              <a:off x="1501189" y="123426"/>
              <a:ext cx="3667155" cy="1385108"/>
            </a:xfrm>
            <a:prstGeom prst="rect">
              <a:avLst/>
            </a:prstGeom>
          </p:spPr>
          <p:txBody>
            <a:bodyPr lIns="0" tIns="0" rIns="0" bIns="0" rtlCol="0" anchor="t">
              <a:spAutoFit/>
            </a:bodyPr>
            <a:lstStyle/>
            <a:p>
              <a:pPr marL="0" lvl="0" indent="0" algn="l">
                <a:lnSpc>
                  <a:spcPts val="4205"/>
                </a:lnSpc>
                <a:spcBef>
                  <a:spcPct val="0"/>
                </a:spcBef>
              </a:pPr>
              <a:r>
                <a:rPr lang="en-US" sz="3000" b="1">
                  <a:solidFill>
                    <a:srgbClr val="313059"/>
                  </a:solidFill>
                  <a:latin typeface="Roboto Bold" panose="02000000000000000000"/>
                  <a:ea typeface="Roboto Bold" panose="02000000000000000000"/>
                  <a:cs typeface="Roboto Bold" panose="02000000000000000000"/>
                  <a:sym typeface="Roboto Bold" panose="02000000000000000000"/>
                </a:rPr>
                <a:t>Xử lý ảnh và thị giác</a:t>
              </a:r>
              <a:endParaRPr lang="en-US" sz="3000" b="1">
                <a:solidFill>
                  <a:srgbClr val="313059"/>
                </a:solidFill>
                <a:latin typeface="Roboto Bold" panose="02000000000000000000"/>
                <a:ea typeface="Roboto Bold" panose="02000000000000000000"/>
                <a:cs typeface="Roboto Bold" panose="02000000000000000000"/>
                <a:sym typeface="Roboto Bold" panose="02000000000000000000"/>
              </a:endParaRPr>
            </a:p>
          </p:txBody>
        </p:sp>
      </p:grpSp>
      <p:grpSp>
        <p:nvGrpSpPr>
          <p:cNvPr id="7" name="Group 7"/>
          <p:cNvGrpSpPr>
            <a:grpSpLocks noChangeAspect="1"/>
          </p:cNvGrpSpPr>
          <p:nvPr/>
        </p:nvGrpSpPr>
        <p:grpSpPr>
          <a:xfrm rot="0">
            <a:off x="832754" y="1085866"/>
            <a:ext cx="8115300" cy="8115268"/>
            <a:chOff x="0" y="0"/>
            <a:chExt cx="6350000" cy="6349975"/>
          </a:xfrm>
        </p:grpSpPr>
        <p:sp>
          <p:nvSpPr>
            <p:cNvPr id="8" name="Freeform 8"/>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l="-38888" r="-38888"/>
              </a:stretch>
            </a:blipFill>
          </p:spPr>
        </p:sp>
      </p:grpSp>
      <p:sp>
        <p:nvSpPr>
          <p:cNvPr id="9" name="TextBox 9"/>
          <p:cNvSpPr txBox="1"/>
          <p:nvPr/>
        </p:nvSpPr>
        <p:spPr>
          <a:xfrm>
            <a:off x="9791233" y="3793232"/>
            <a:ext cx="7468067" cy="1447972"/>
          </a:xfrm>
          <a:prstGeom prst="rect">
            <a:avLst/>
          </a:prstGeom>
        </p:spPr>
        <p:txBody>
          <a:bodyPr lIns="0" tIns="0" rIns="0" bIns="0" rtlCol="0" anchor="t">
            <a:spAutoFit/>
          </a:bodyPr>
          <a:lstStyle/>
          <a:p>
            <a:pPr algn="l">
              <a:lnSpc>
                <a:spcPts val="10880"/>
              </a:lnSpc>
            </a:pPr>
            <a:r>
              <a:rPr lang="en-US" sz="10880" b="1">
                <a:solidFill>
                  <a:srgbClr val="313059"/>
                </a:solidFill>
                <a:latin typeface="Clear Sans Bold" panose="020B0803030202020304"/>
                <a:ea typeface="Clear Sans Bold" panose="020B0803030202020304"/>
                <a:cs typeface="Clear Sans Bold" panose="020B0803030202020304"/>
                <a:sym typeface="Clear Sans Bold" panose="020B0803030202020304"/>
              </a:rPr>
              <a:t>Cảm ơn!</a:t>
            </a:r>
            <a:endParaRPr lang="en-US" sz="10880"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TextBox 2"/>
          <p:cNvSpPr txBox="1"/>
          <p:nvPr/>
        </p:nvSpPr>
        <p:spPr>
          <a:xfrm>
            <a:off x="8124166" y="6346486"/>
            <a:ext cx="7956695" cy="3940514"/>
          </a:xfrm>
          <a:prstGeom prst="rect">
            <a:avLst/>
          </a:prstGeom>
        </p:spPr>
        <p:txBody>
          <a:bodyPr lIns="0" tIns="0" rIns="0" bIns="0" rtlCol="0" anchor="t">
            <a:spAutoFit/>
          </a:bodyPr>
          <a:lstStyle/>
          <a:p>
            <a:pPr marL="0" lvl="0" indent="0" algn="l">
              <a:lnSpc>
                <a:spcPts val="3470"/>
              </a:lnSpc>
              <a:spcBef>
                <a:spcPct val="0"/>
              </a:spcBef>
            </a:pPr>
            <a:r>
              <a:rPr lang="en-US" sz="2480">
                <a:solidFill>
                  <a:srgbClr val="313059"/>
                </a:solidFill>
                <a:latin typeface="Public Sans"/>
                <a:ea typeface="Public Sans"/>
                <a:cs typeface="Public Sans"/>
                <a:sym typeface="Public Sans"/>
              </a:rPr>
              <a:t>Chương trình nhận dạng chữ số viết tay là một ứng dụng quan trọng trong lĩnh vực học máy, giúp máy tính có thể nhận diện và phân loại các chữ số từ 0 đến 9 viết tay. Quá trình này bao gồm các bước như tiền xử lý dữ liệu, huấn luyện mô hình học máy (thường sử dụng mạng nơ-ron sâu hoặc mạng nơ-ron tích chập), và đánh giá độ chính xác của mô hình. Một trong những bộ dữ liệu phổ biến để huấn luyện là MNIST, chứa hàng nghìn hình ảnh chữ số viết tay</a:t>
            </a:r>
            <a:endParaRPr lang="en-US" sz="2480">
              <a:solidFill>
                <a:srgbClr val="313059"/>
              </a:solidFill>
              <a:latin typeface="Public Sans"/>
              <a:ea typeface="Public Sans"/>
              <a:cs typeface="Public Sans"/>
              <a:sym typeface="Public Sans"/>
            </a:endParaRPr>
          </a:p>
        </p:txBody>
      </p:sp>
      <p:sp>
        <p:nvSpPr>
          <p:cNvPr id="3" name="TextBox 3"/>
          <p:cNvSpPr txBox="1"/>
          <p:nvPr/>
        </p:nvSpPr>
        <p:spPr>
          <a:xfrm>
            <a:off x="1825788" y="7277662"/>
            <a:ext cx="5262365" cy="1974974"/>
          </a:xfrm>
          <a:prstGeom prst="rect">
            <a:avLst/>
          </a:prstGeom>
        </p:spPr>
        <p:txBody>
          <a:bodyPr lIns="0" tIns="0" rIns="0" bIns="0" rtlCol="0" anchor="t">
            <a:spAutoFit/>
          </a:bodyPr>
          <a:lstStyle/>
          <a:p>
            <a:pPr algn="l">
              <a:lnSpc>
                <a:spcPts val="7630"/>
              </a:lnSpc>
            </a:pPr>
            <a:r>
              <a:rPr lang="en-US" sz="7630" b="1">
                <a:solidFill>
                  <a:srgbClr val="6663C9"/>
                </a:solidFill>
                <a:latin typeface="Clear Sans Bold" panose="020B0803030202020304"/>
                <a:ea typeface="Clear Sans Bold" panose="020B0803030202020304"/>
                <a:cs typeface="Clear Sans Bold" panose="020B0803030202020304"/>
                <a:sym typeface="Clear Sans Bold" panose="020B0803030202020304"/>
              </a:rPr>
              <a:t>Tổng quan Dự án</a:t>
            </a:r>
            <a:endParaRPr lang="en-US" sz="7630" b="1">
              <a:solidFill>
                <a:srgbClr val="6663C9"/>
              </a:solidFill>
              <a:latin typeface="Clear Sans Bold" panose="020B0803030202020304"/>
              <a:ea typeface="Clear Sans Bold" panose="020B0803030202020304"/>
              <a:cs typeface="Clear Sans Bold" panose="020B0803030202020304"/>
              <a:sym typeface="Clear Sans Bold" panose="020B0803030202020304"/>
            </a:endParaRPr>
          </a:p>
        </p:txBody>
      </p:sp>
      <p:pic>
        <p:nvPicPr>
          <p:cNvPr id="4" name="Picture 4">
            <a:hlinkClick r:id="" action="ppaction://media"/>
          </p:cNvPr>
          <p:cNvPicPr>
            <a:picLocks noChangeAspect="1"/>
          </p:cNvPicPr>
          <p:nvPr>
            <a:videoFile r:link="rId1"/>
            <p:extLst>
              <p:ext uri="{DAA4B4D4-6D71-4841-9C94-3DE7FCFB9230}">
                <p14:media xmlns:p14="http://schemas.microsoft.com/office/powerpoint/2010/main" r:embed="rId2">
                  <p14:trim end="8080.000000"/>
                </p14:media>
              </p:ext>
            </p:extLst>
          </p:nvPr>
        </p:nvPicPr>
        <p:blipFill>
          <a:blip r:embed="rId3"/>
          <a:srcRect l="2676" t="37816" r="2676"/>
          <a:stretch>
            <a:fillRect/>
          </a:stretch>
        </p:blipFill>
        <p:spPr>
          <a:xfrm>
            <a:off x="0" y="0"/>
            <a:ext cx="18288000" cy="6336201"/>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4"/>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a:off x="7357879" y="1315648"/>
            <a:ext cx="7862127" cy="0"/>
          </a:xfrm>
          <a:prstGeom prst="line">
            <a:avLst/>
          </a:prstGeom>
          <a:ln w="28575" cap="rnd">
            <a:solidFill>
              <a:srgbClr val="A4ADB8"/>
            </a:solidFill>
            <a:prstDash val="solid"/>
            <a:headEnd type="none" w="sm" len="sm"/>
            <a:tailEnd type="none" w="sm" len="sm"/>
          </a:ln>
        </p:spPr>
      </p:sp>
      <p:grpSp>
        <p:nvGrpSpPr>
          <p:cNvPr id="3" name="Group 3"/>
          <p:cNvGrpSpPr/>
          <p:nvPr/>
        </p:nvGrpSpPr>
        <p:grpSpPr>
          <a:xfrm rot="0">
            <a:off x="14918266" y="817960"/>
            <a:ext cx="2209788" cy="1062050"/>
            <a:chOff x="0" y="0"/>
            <a:chExt cx="2946384" cy="1416066"/>
          </a:xfrm>
        </p:grpSpPr>
        <p:grpSp>
          <p:nvGrpSpPr>
            <p:cNvPr id="4" name="Group 4"/>
            <p:cNvGrpSpPr/>
            <p:nvPr/>
          </p:nvGrpSpPr>
          <p:grpSpPr>
            <a:xfrm rot="0">
              <a:off x="0" y="0"/>
              <a:ext cx="2946384" cy="1416066"/>
              <a:chOff x="0" y="0"/>
              <a:chExt cx="1991412" cy="957096"/>
            </a:xfrm>
          </p:grpSpPr>
          <p:sp>
            <p:nvSpPr>
              <p:cNvPr id="5" name="Freeform 5"/>
              <p:cNvSpPr/>
              <p:nvPr/>
            </p:nvSpPr>
            <p:spPr>
              <a:xfrm>
                <a:off x="0" y="0"/>
                <a:ext cx="1992682" cy="957096"/>
              </a:xfrm>
              <a:custGeom>
                <a:avLst/>
                <a:gdLst/>
                <a:ahLst/>
                <a:cxnLst/>
                <a:rect l="l" t="t" r="r" b="b"/>
                <a:pathLst>
                  <a:path w="1992682" h="957096">
                    <a:moveTo>
                      <a:pt x="1438962" y="957096"/>
                    </a:moveTo>
                    <a:lnTo>
                      <a:pt x="553720" y="957096"/>
                    </a:lnTo>
                    <a:cubicBezTo>
                      <a:pt x="247650" y="957096"/>
                      <a:pt x="0" y="742799"/>
                      <a:pt x="0" y="479084"/>
                    </a:cubicBezTo>
                    <a:cubicBezTo>
                      <a:pt x="0" y="214269"/>
                      <a:pt x="247650" y="0"/>
                      <a:pt x="553720" y="0"/>
                    </a:cubicBezTo>
                    <a:lnTo>
                      <a:pt x="1438962" y="0"/>
                    </a:lnTo>
                    <a:cubicBezTo>
                      <a:pt x="1745032" y="0"/>
                      <a:pt x="1992682" y="214269"/>
                      <a:pt x="1992682" y="479084"/>
                    </a:cubicBezTo>
                    <a:cubicBezTo>
                      <a:pt x="1991412" y="742799"/>
                      <a:pt x="1743762" y="957096"/>
                      <a:pt x="1438962" y="957096"/>
                    </a:cubicBezTo>
                    <a:close/>
                  </a:path>
                </a:pathLst>
              </a:custGeom>
              <a:solidFill>
                <a:srgbClr val="6663C9"/>
              </a:solidFill>
            </p:spPr>
          </p:sp>
        </p:grpSp>
        <p:sp>
          <p:nvSpPr>
            <p:cNvPr id="6" name="TextBox 6"/>
            <p:cNvSpPr txBox="1"/>
            <p:nvPr/>
          </p:nvSpPr>
          <p:spPr>
            <a:xfrm>
              <a:off x="314289" y="515583"/>
              <a:ext cx="2317805" cy="432896"/>
            </a:xfrm>
            <a:prstGeom prst="rect">
              <a:avLst/>
            </a:prstGeom>
          </p:spPr>
          <p:txBody>
            <a:bodyPr lIns="0" tIns="0" rIns="0" bIns="0" rtlCol="0" anchor="t">
              <a:spAutoFit/>
            </a:bodyPr>
            <a:lstStyle/>
            <a:p>
              <a:pPr algn="ctr">
                <a:lnSpc>
                  <a:spcPts val="2500"/>
                </a:lnSpc>
              </a:pPr>
            </a:p>
          </p:txBody>
        </p:sp>
      </p:grpSp>
      <p:sp>
        <p:nvSpPr>
          <p:cNvPr id="7" name="TextBox 7"/>
          <p:cNvSpPr txBox="1"/>
          <p:nvPr/>
        </p:nvSpPr>
        <p:spPr>
          <a:xfrm>
            <a:off x="1028700" y="922735"/>
            <a:ext cx="5989508" cy="1461634"/>
          </a:xfrm>
          <a:prstGeom prst="rect">
            <a:avLst/>
          </a:prstGeom>
        </p:spPr>
        <p:txBody>
          <a:bodyPr lIns="0" tIns="0" rIns="0" bIns="0" rtlCol="0" anchor="t">
            <a:spAutoFit/>
          </a:bodyPr>
          <a:lstStyle/>
          <a:p>
            <a:pPr algn="l">
              <a:lnSpc>
                <a:spcPts val="5620"/>
              </a:lnSpc>
            </a:pPr>
            <a:r>
              <a:rPr lang="en-US" sz="5620" b="1">
                <a:solidFill>
                  <a:srgbClr val="313059"/>
                </a:solidFill>
                <a:latin typeface="Clear Sans Bold" panose="020B0803030202020304"/>
                <a:ea typeface="Clear Sans Bold" panose="020B0803030202020304"/>
                <a:cs typeface="Clear Sans Bold" panose="020B0803030202020304"/>
                <a:sym typeface="Clear Sans Bold" panose="020B0803030202020304"/>
              </a:rPr>
              <a:t>Chương 1. Cơ lý thuyết</a:t>
            </a:r>
            <a:endParaRPr lang="en-US" sz="5620"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p:txBody>
      </p:sp>
      <p:grpSp>
        <p:nvGrpSpPr>
          <p:cNvPr id="8" name="Group 8"/>
          <p:cNvGrpSpPr/>
          <p:nvPr/>
        </p:nvGrpSpPr>
        <p:grpSpPr>
          <a:xfrm rot="0">
            <a:off x="1815992" y="3270885"/>
            <a:ext cx="4375965" cy="5424442"/>
            <a:chOff x="0" y="0"/>
            <a:chExt cx="6926190" cy="8585699"/>
          </a:xfrm>
        </p:grpSpPr>
        <p:sp>
          <p:nvSpPr>
            <p:cNvPr id="9" name="Freeform 9"/>
            <p:cNvSpPr/>
            <p:nvPr/>
          </p:nvSpPr>
          <p:spPr>
            <a:xfrm>
              <a:off x="0" y="0"/>
              <a:ext cx="6926190" cy="8585699"/>
            </a:xfrm>
            <a:custGeom>
              <a:avLst/>
              <a:gdLst/>
              <a:ahLst/>
              <a:cxnLst/>
              <a:rect l="l" t="t" r="r" b="b"/>
              <a:pathLst>
                <a:path w="6926190" h="8585699">
                  <a:moveTo>
                    <a:pt x="6801731" y="59690"/>
                  </a:moveTo>
                  <a:cubicBezTo>
                    <a:pt x="6837290" y="59690"/>
                    <a:pt x="6866500" y="88900"/>
                    <a:pt x="6866500" y="124460"/>
                  </a:cubicBezTo>
                  <a:lnTo>
                    <a:pt x="6866500" y="8461239"/>
                  </a:lnTo>
                  <a:cubicBezTo>
                    <a:pt x="6866500" y="8496799"/>
                    <a:pt x="6837290" y="8526009"/>
                    <a:pt x="6801731" y="8526009"/>
                  </a:cubicBezTo>
                  <a:lnTo>
                    <a:pt x="124460" y="8526009"/>
                  </a:lnTo>
                  <a:cubicBezTo>
                    <a:pt x="88900" y="8526009"/>
                    <a:pt x="59690" y="8496799"/>
                    <a:pt x="59690" y="8461239"/>
                  </a:cubicBezTo>
                  <a:lnTo>
                    <a:pt x="59690" y="124460"/>
                  </a:lnTo>
                  <a:cubicBezTo>
                    <a:pt x="59690" y="88900"/>
                    <a:pt x="88900" y="59690"/>
                    <a:pt x="124460" y="59690"/>
                  </a:cubicBezTo>
                  <a:lnTo>
                    <a:pt x="6801731" y="59690"/>
                  </a:lnTo>
                  <a:moveTo>
                    <a:pt x="6801731" y="0"/>
                  </a:moveTo>
                  <a:lnTo>
                    <a:pt x="124460" y="0"/>
                  </a:lnTo>
                  <a:cubicBezTo>
                    <a:pt x="55880" y="0"/>
                    <a:pt x="0" y="55880"/>
                    <a:pt x="0" y="124460"/>
                  </a:cubicBezTo>
                  <a:lnTo>
                    <a:pt x="0" y="8461239"/>
                  </a:lnTo>
                  <a:cubicBezTo>
                    <a:pt x="0" y="8529819"/>
                    <a:pt x="55880" y="8585699"/>
                    <a:pt x="124460" y="8585699"/>
                  </a:cubicBezTo>
                  <a:lnTo>
                    <a:pt x="6801731" y="8585699"/>
                  </a:lnTo>
                  <a:cubicBezTo>
                    <a:pt x="6870311" y="8585699"/>
                    <a:pt x="6926190" y="8529819"/>
                    <a:pt x="6926190" y="8461239"/>
                  </a:cubicBezTo>
                  <a:lnTo>
                    <a:pt x="6926190" y="124460"/>
                  </a:lnTo>
                  <a:cubicBezTo>
                    <a:pt x="6926190" y="55880"/>
                    <a:pt x="6870311" y="0"/>
                    <a:pt x="6801731" y="0"/>
                  </a:cubicBezTo>
                  <a:close/>
                </a:path>
              </a:pathLst>
            </a:custGeom>
            <a:solidFill>
              <a:srgbClr val="D8D8D8"/>
            </a:solidFill>
          </p:spPr>
        </p:sp>
      </p:grpSp>
      <p:sp>
        <p:nvSpPr>
          <p:cNvPr id="10" name="AutoShape 10"/>
          <p:cNvSpPr/>
          <p:nvPr/>
        </p:nvSpPr>
        <p:spPr>
          <a:xfrm>
            <a:off x="1815992" y="6003289"/>
            <a:ext cx="4375965" cy="0"/>
          </a:xfrm>
          <a:prstGeom prst="line">
            <a:avLst/>
          </a:prstGeom>
          <a:ln w="28575" cap="rnd">
            <a:solidFill>
              <a:srgbClr val="D8D8D8"/>
            </a:solidFill>
            <a:prstDash val="solid"/>
            <a:headEnd type="none" w="sm" len="sm"/>
            <a:tailEnd type="none" w="sm" len="sm"/>
          </a:ln>
        </p:spPr>
      </p:sp>
      <p:grpSp>
        <p:nvGrpSpPr>
          <p:cNvPr id="11" name="Group 11"/>
          <p:cNvGrpSpPr/>
          <p:nvPr/>
        </p:nvGrpSpPr>
        <p:grpSpPr>
          <a:xfrm rot="0">
            <a:off x="7015757" y="3270885"/>
            <a:ext cx="4375965" cy="5424442"/>
            <a:chOff x="0" y="0"/>
            <a:chExt cx="6926190" cy="8585699"/>
          </a:xfrm>
        </p:grpSpPr>
        <p:sp>
          <p:nvSpPr>
            <p:cNvPr id="12" name="Freeform 12"/>
            <p:cNvSpPr/>
            <p:nvPr/>
          </p:nvSpPr>
          <p:spPr>
            <a:xfrm>
              <a:off x="0" y="0"/>
              <a:ext cx="6926190" cy="8585699"/>
            </a:xfrm>
            <a:custGeom>
              <a:avLst/>
              <a:gdLst/>
              <a:ahLst/>
              <a:cxnLst/>
              <a:rect l="l" t="t" r="r" b="b"/>
              <a:pathLst>
                <a:path w="6926190" h="8585699">
                  <a:moveTo>
                    <a:pt x="6801731" y="59690"/>
                  </a:moveTo>
                  <a:cubicBezTo>
                    <a:pt x="6837290" y="59690"/>
                    <a:pt x="6866500" y="88900"/>
                    <a:pt x="6866500" y="124460"/>
                  </a:cubicBezTo>
                  <a:lnTo>
                    <a:pt x="6866500" y="8461239"/>
                  </a:lnTo>
                  <a:cubicBezTo>
                    <a:pt x="6866500" y="8496799"/>
                    <a:pt x="6837290" y="8526009"/>
                    <a:pt x="6801731" y="8526009"/>
                  </a:cubicBezTo>
                  <a:lnTo>
                    <a:pt x="124460" y="8526009"/>
                  </a:lnTo>
                  <a:cubicBezTo>
                    <a:pt x="88900" y="8526009"/>
                    <a:pt x="59690" y="8496799"/>
                    <a:pt x="59690" y="8461239"/>
                  </a:cubicBezTo>
                  <a:lnTo>
                    <a:pt x="59690" y="124460"/>
                  </a:lnTo>
                  <a:cubicBezTo>
                    <a:pt x="59690" y="88900"/>
                    <a:pt x="88900" y="59690"/>
                    <a:pt x="124460" y="59690"/>
                  </a:cubicBezTo>
                  <a:lnTo>
                    <a:pt x="6801731" y="59690"/>
                  </a:lnTo>
                  <a:moveTo>
                    <a:pt x="6801731" y="0"/>
                  </a:moveTo>
                  <a:lnTo>
                    <a:pt x="124460" y="0"/>
                  </a:lnTo>
                  <a:cubicBezTo>
                    <a:pt x="55880" y="0"/>
                    <a:pt x="0" y="55880"/>
                    <a:pt x="0" y="124460"/>
                  </a:cubicBezTo>
                  <a:lnTo>
                    <a:pt x="0" y="8461239"/>
                  </a:lnTo>
                  <a:cubicBezTo>
                    <a:pt x="0" y="8529819"/>
                    <a:pt x="55880" y="8585699"/>
                    <a:pt x="124460" y="8585699"/>
                  </a:cubicBezTo>
                  <a:lnTo>
                    <a:pt x="6801731" y="8585699"/>
                  </a:lnTo>
                  <a:cubicBezTo>
                    <a:pt x="6870311" y="8585699"/>
                    <a:pt x="6926190" y="8529819"/>
                    <a:pt x="6926190" y="8461239"/>
                  </a:cubicBezTo>
                  <a:lnTo>
                    <a:pt x="6926190" y="124460"/>
                  </a:lnTo>
                  <a:cubicBezTo>
                    <a:pt x="6926190" y="55880"/>
                    <a:pt x="6870311" y="0"/>
                    <a:pt x="6801731" y="0"/>
                  </a:cubicBezTo>
                  <a:close/>
                </a:path>
              </a:pathLst>
            </a:custGeom>
            <a:solidFill>
              <a:srgbClr val="D8D8D8"/>
            </a:solidFill>
          </p:spPr>
        </p:sp>
      </p:grpSp>
      <p:sp>
        <p:nvSpPr>
          <p:cNvPr id="13" name="AutoShape 13"/>
          <p:cNvSpPr/>
          <p:nvPr/>
        </p:nvSpPr>
        <p:spPr>
          <a:xfrm>
            <a:off x="7015757" y="6003289"/>
            <a:ext cx="4375965" cy="0"/>
          </a:xfrm>
          <a:prstGeom prst="line">
            <a:avLst/>
          </a:prstGeom>
          <a:ln w="28575" cap="rnd">
            <a:solidFill>
              <a:srgbClr val="D8D8D8"/>
            </a:solidFill>
            <a:prstDash val="solid"/>
            <a:headEnd type="none" w="sm" len="sm"/>
            <a:tailEnd type="none" w="sm" len="sm"/>
          </a:ln>
        </p:spPr>
      </p:sp>
      <p:grpSp>
        <p:nvGrpSpPr>
          <p:cNvPr id="14" name="Group 14"/>
          <p:cNvGrpSpPr/>
          <p:nvPr/>
        </p:nvGrpSpPr>
        <p:grpSpPr>
          <a:xfrm rot="0">
            <a:off x="12096043" y="3270885"/>
            <a:ext cx="4375965" cy="5424442"/>
            <a:chOff x="0" y="0"/>
            <a:chExt cx="6926190" cy="8585699"/>
          </a:xfrm>
        </p:grpSpPr>
        <p:sp>
          <p:nvSpPr>
            <p:cNvPr id="15" name="Freeform 15"/>
            <p:cNvSpPr/>
            <p:nvPr/>
          </p:nvSpPr>
          <p:spPr>
            <a:xfrm>
              <a:off x="0" y="0"/>
              <a:ext cx="6926190" cy="8585699"/>
            </a:xfrm>
            <a:custGeom>
              <a:avLst/>
              <a:gdLst/>
              <a:ahLst/>
              <a:cxnLst/>
              <a:rect l="l" t="t" r="r" b="b"/>
              <a:pathLst>
                <a:path w="6926190" h="8585699">
                  <a:moveTo>
                    <a:pt x="6801731" y="59690"/>
                  </a:moveTo>
                  <a:cubicBezTo>
                    <a:pt x="6837290" y="59690"/>
                    <a:pt x="6866500" y="88900"/>
                    <a:pt x="6866500" y="124460"/>
                  </a:cubicBezTo>
                  <a:lnTo>
                    <a:pt x="6866500" y="8461239"/>
                  </a:lnTo>
                  <a:cubicBezTo>
                    <a:pt x="6866500" y="8496799"/>
                    <a:pt x="6837290" y="8526009"/>
                    <a:pt x="6801731" y="8526009"/>
                  </a:cubicBezTo>
                  <a:lnTo>
                    <a:pt x="124460" y="8526009"/>
                  </a:lnTo>
                  <a:cubicBezTo>
                    <a:pt x="88900" y="8526009"/>
                    <a:pt x="59690" y="8496799"/>
                    <a:pt x="59690" y="8461239"/>
                  </a:cubicBezTo>
                  <a:lnTo>
                    <a:pt x="59690" y="124460"/>
                  </a:lnTo>
                  <a:cubicBezTo>
                    <a:pt x="59690" y="88900"/>
                    <a:pt x="88900" y="59690"/>
                    <a:pt x="124460" y="59690"/>
                  </a:cubicBezTo>
                  <a:lnTo>
                    <a:pt x="6801731" y="59690"/>
                  </a:lnTo>
                  <a:moveTo>
                    <a:pt x="6801731" y="0"/>
                  </a:moveTo>
                  <a:lnTo>
                    <a:pt x="124460" y="0"/>
                  </a:lnTo>
                  <a:cubicBezTo>
                    <a:pt x="55880" y="0"/>
                    <a:pt x="0" y="55880"/>
                    <a:pt x="0" y="124460"/>
                  </a:cubicBezTo>
                  <a:lnTo>
                    <a:pt x="0" y="8461239"/>
                  </a:lnTo>
                  <a:cubicBezTo>
                    <a:pt x="0" y="8529819"/>
                    <a:pt x="55880" y="8585699"/>
                    <a:pt x="124460" y="8585699"/>
                  </a:cubicBezTo>
                  <a:lnTo>
                    <a:pt x="6801731" y="8585699"/>
                  </a:lnTo>
                  <a:cubicBezTo>
                    <a:pt x="6870311" y="8585699"/>
                    <a:pt x="6926190" y="8529819"/>
                    <a:pt x="6926190" y="8461239"/>
                  </a:cubicBezTo>
                  <a:lnTo>
                    <a:pt x="6926190" y="124460"/>
                  </a:lnTo>
                  <a:cubicBezTo>
                    <a:pt x="6926190" y="55880"/>
                    <a:pt x="6870311" y="0"/>
                    <a:pt x="6801731" y="0"/>
                  </a:cubicBezTo>
                  <a:close/>
                </a:path>
              </a:pathLst>
            </a:custGeom>
            <a:solidFill>
              <a:srgbClr val="D8D8D8"/>
            </a:solidFill>
          </p:spPr>
        </p:sp>
      </p:grpSp>
      <p:sp>
        <p:nvSpPr>
          <p:cNvPr id="16" name="AutoShape 16"/>
          <p:cNvSpPr/>
          <p:nvPr/>
        </p:nvSpPr>
        <p:spPr>
          <a:xfrm>
            <a:off x="12096043" y="6003289"/>
            <a:ext cx="4375965" cy="0"/>
          </a:xfrm>
          <a:prstGeom prst="line">
            <a:avLst/>
          </a:prstGeom>
          <a:ln w="28575" cap="rnd">
            <a:solidFill>
              <a:srgbClr val="D8D8D8"/>
            </a:solidFill>
            <a:prstDash val="solid"/>
            <a:headEnd type="none" w="sm" len="sm"/>
            <a:tailEnd type="none" w="sm" len="sm"/>
          </a:ln>
        </p:spPr>
      </p:sp>
      <p:sp>
        <p:nvSpPr>
          <p:cNvPr id="17" name="TextBox 17"/>
          <p:cNvSpPr txBox="1"/>
          <p:nvPr/>
        </p:nvSpPr>
        <p:spPr>
          <a:xfrm>
            <a:off x="2161320" y="5162550"/>
            <a:ext cx="3685310" cy="505139"/>
          </a:xfrm>
          <a:prstGeom prst="rect">
            <a:avLst/>
          </a:prstGeom>
        </p:spPr>
        <p:txBody>
          <a:bodyPr lIns="0" tIns="0" rIns="0" bIns="0" rtlCol="0" anchor="t">
            <a:spAutoFit/>
          </a:bodyPr>
          <a:lstStyle/>
          <a:p>
            <a:pPr algn="ctr">
              <a:lnSpc>
                <a:spcPts val="3995"/>
              </a:lnSpc>
            </a:pPr>
            <a:r>
              <a:rPr lang="en-US" sz="3475" b="1">
                <a:solidFill>
                  <a:srgbClr val="313059"/>
                </a:solidFill>
                <a:latin typeface="Clear Sans Bold" panose="020B0803030202020304"/>
                <a:ea typeface="Clear Sans Bold" panose="020B0803030202020304"/>
                <a:cs typeface="Clear Sans Bold" panose="020B0803030202020304"/>
                <a:sym typeface="Clear Sans Bold" panose="020B0803030202020304"/>
              </a:rPr>
              <a:t>Nhận dạng</a:t>
            </a:r>
            <a:endParaRPr lang="en-US" sz="3475"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p:txBody>
      </p:sp>
      <p:sp>
        <p:nvSpPr>
          <p:cNvPr id="18" name="TextBox 18"/>
          <p:cNvSpPr txBox="1"/>
          <p:nvPr/>
        </p:nvSpPr>
        <p:spPr>
          <a:xfrm>
            <a:off x="7361085" y="5028143"/>
            <a:ext cx="3685310" cy="1007270"/>
          </a:xfrm>
          <a:prstGeom prst="rect">
            <a:avLst/>
          </a:prstGeom>
        </p:spPr>
        <p:txBody>
          <a:bodyPr lIns="0" tIns="0" rIns="0" bIns="0" rtlCol="0" anchor="t">
            <a:spAutoFit/>
          </a:bodyPr>
          <a:lstStyle/>
          <a:p>
            <a:pPr algn="ctr">
              <a:lnSpc>
                <a:spcPts val="3995"/>
              </a:lnSpc>
            </a:pPr>
            <a:r>
              <a:rPr lang="en-US" sz="3475" b="1">
                <a:solidFill>
                  <a:srgbClr val="313059"/>
                </a:solidFill>
                <a:latin typeface="Clear Sans Bold" panose="020B0803030202020304"/>
                <a:ea typeface="Clear Sans Bold" panose="020B0803030202020304"/>
                <a:cs typeface="Clear Sans Bold" panose="020B0803030202020304"/>
                <a:sym typeface="Clear Sans Bold" panose="020B0803030202020304"/>
              </a:rPr>
              <a:t>Phương pháp ứng dụng</a:t>
            </a:r>
            <a:endParaRPr lang="en-US" sz="3475"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p:txBody>
      </p:sp>
      <p:sp>
        <p:nvSpPr>
          <p:cNvPr id="19" name="TextBox 19"/>
          <p:cNvSpPr txBox="1"/>
          <p:nvPr/>
        </p:nvSpPr>
        <p:spPr>
          <a:xfrm>
            <a:off x="12441370" y="5279208"/>
            <a:ext cx="3702513" cy="505139"/>
          </a:xfrm>
          <a:prstGeom prst="rect">
            <a:avLst/>
          </a:prstGeom>
        </p:spPr>
        <p:txBody>
          <a:bodyPr lIns="0" tIns="0" rIns="0" bIns="0" rtlCol="0" anchor="t">
            <a:spAutoFit/>
          </a:bodyPr>
          <a:lstStyle/>
          <a:p>
            <a:pPr algn="ctr">
              <a:lnSpc>
                <a:spcPts val="3995"/>
              </a:lnSpc>
            </a:pPr>
            <a:r>
              <a:rPr lang="en-US" sz="3475" b="1">
                <a:solidFill>
                  <a:srgbClr val="313059"/>
                </a:solidFill>
                <a:latin typeface="Clear Sans Bold" panose="020B0803030202020304"/>
                <a:ea typeface="Clear Sans Bold" panose="020B0803030202020304"/>
                <a:cs typeface="Clear Sans Bold" panose="020B0803030202020304"/>
                <a:sym typeface="Clear Sans Bold" panose="020B0803030202020304"/>
              </a:rPr>
              <a:t>Ngôn ngữ</a:t>
            </a:r>
            <a:endParaRPr lang="en-US" sz="3475"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p:txBody>
      </p:sp>
      <p:grpSp>
        <p:nvGrpSpPr>
          <p:cNvPr id="20" name="Group 20"/>
          <p:cNvGrpSpPr/>
          <p:nvPr/>
        </p:nvGrpSpPr>
        <p:grpSpPr>
          <a:xfrm rot="0">
            <a:off x="13497254" y="2912553"/>
            <a:ext cx="1573542" cy="889166"/>
            <a:chOff x="0" y="0"/>
            <a:chExt cx="2098055" cy="1185554"/>
          </a:xfrm>
        </p:grpSpPr>
        <p:grpSp>
          <p:nvGrpSpPr>
            <p:cNvPr id="21" name="Group 21"/>
            <p:cNvGrpSpPr/>
            <p:nvPr/>
          </p:nvGrpSpPr>
          <p:grpSpPr>
            <a:xfrm rot="0">
              <a:off x="0" y="0"/>
              <a:ext cx="2098055" cy="1185554"/>
              <a:chOff x="0" y="0"/>
              <a:chExt cx="2242182" cy="1266997"/>
            </a:xfrm>
          </p:grpSpPr>
          <p:sp>
            <p:nvSpPr>
              <p:cNvPr id="22" name="Freeform 22"/>
              <p:cNvSpPr/>
              <p:nvPr/>
            </p:nvSpPr>
            <p:spPr>
              <a:xfrm>
                <a:off x="0" y="0"/>
                <a:ext cx="2243452" cy="1266997"/>
              </a:xfrm>
              <a:custGeom>
                <a:avLst/>
                <a:gdLst/>
                <a:ahLst/>
                <a:cxnLst/>
                <a:rect l="l" t="t" r="r" b="b"/>
                <a:pathLst>
                  <a:path w="2243452" h="1266997">
                    <a:moveTo>
                      <a:pt x="1689732" y="1266997"/>
                    </a:moveTo>
                    <a:lnTo>
                      <a:pt x="553720" y="1266997"/>
                    </a:lnTo>
                    <a:cubicBezTo>
                      <a:pt x="247650" y="1266997"/>
                      <a:pt x="0" y="983364"/>
                      <a:pt x="0" y="634240"/>
                    </a:cubicBezTo>
                    <a:cubicBezTo>
                      <a:pt x="0" y="283663"/>
                      <a:pt x="247650" y="0"/>
                      <a:pt x="553720" y="0"/>
                    </a:cubicBezTo>
                    <a:lnTo>
                      <a:pt x="1689732" y="0"/>
                    </a:lnTo>
                    <a:cubicBezTo>
                      <a:pt x="1995802" y="0"/>
                      <a:pt x="2243452" y="283663"/>
                      <a:pt x="2243452" y="634240"/>
                    </a:cubicBezTo>
                    <a:cubicBezTo>
                      <a:pt x="2242182" y="983364"/>
                      <a:pt x="1994532" y="1266997"/>
                      <a:pt x="1689732" y="1266997"/>
                    </a:cubicBezTo>
                    <a:close/>
                  </a:path>
                </a:pathLst>
              </a:custGeom>
              <a:solidFill>
                <a:srgbClr val="807CFF"/>
              </a:solidFill>
            </p:spPr>
          </p:sp>
        </p:grpSp>
        <p:sp>
          <p:nvSpPr>
            <p:cNvPr id="23" name="TextBox 23"/>
            <p:cNvSpPr txBox="1"/>
            <p:nvPr/>
          </p:nvSpPr>
          <p:spPr>
            <a:xfrm>
              <a:off x="223799" y="333076"/>
              <a:ext cx="1650458" cy="549121"/>
            </a:xfrm>
            <a:prstGeom prst="rect">
              <a:avLst/>
            </a:prstGeom>
          </p:spPr>
          <p:txBody>
            <a:bodyPr lIns="0" tIns="0" rIns="0" bIns="0" rtlCol="0" anchor="t">
              <a:spAutoFit/>
            </a:bodyPr>
            <a:lstStyle/>
            <a:p>
              <a:pPr algn="ctr">
                <a:lnSpc>
                  <a:spcPts val="3085"/>
                </a:lnSpc>
              </a:pPr>
              <a:r>
                <a:rPr lang="en-US" sz="2805" b="1">
                  <a:solidFill>
                    <a:srgbClr val="FFFFFF"/>
                  </a:solidFill>
                  <a:latin typeface="Roboto Bold" panose="02000000000000000000"/>
                  <a:ea typeface="Roboto Bold" panose="02000000000000000000"/>
                  <a:cs typeface="Roboto Bold" panose="02000000000000000000"/>
                  <a:sym typeface="Roboto Bold" panose="02000000000000000000"/>
                </a:rPr>
                <a:t>1.3</a:t>
              </a:r>
              <a:endParaRPr lang="en-US" sz="2805" b="1">
                <a:solidFill>
                  <a:srgbClr val="FFFFFF"/>
                </a:solidFill>
                <a:latin typeface="Roboto Bold" panose="02000000000000000000"/>
                <a:ea typeface="Roboto Bold" panose="02000000000000000000"/>
                <a:cs typeface="Roboto Bold" panose="02000000000000000000"/>
                <a:sym typeface="Roboto Bold" panose="02000000000000000000"/>
              </a:endParaRPr>
            </a:p>
          </p:txBody>
        </p:sp>
      </p:grpSp>
      <p:grpSp>
        <p:nvGrpSpPr>
          <p:cNvPr id="24" name="Group 24"/>
          <p:cNvGrpSpPr/>
          <p:nvPr/>
        </p:nvGrpSpPr>
        <p:grpSpPr>
          <a:xfrm rot="0">
            <a:off x="3217204" y="2912553"/>
            <a:ext cx="1573542" cy="889122"/>
            <a:chOff x="0" y="0"/>
            <a:chExt cx="2098055" cy="1185497"/>
          </a:xfrm>
        </p:grpSpPr>
        <p:grpSp>
          <p:nvGrpSpPr>
            <p:cNvPr id="25" name="Group 25"/>
            <p:cNvGrpSpPr/>
            <p:nvPr/>
          </p:nvGrpSpPr>
          <p:grpSpPr>
            <a:xfrm rot="0">
              <a:off x="0" y="0"/>
              <a:ext cx="2098055" cy="1185497"/>
              <a:chOff x="0" y="0"/>
              <a:chExt cx="2242182" cy="1266935"/>
            </a:xfrm>
          </p:grpSpPr>
          <p:sp>
            <p:nvSpPr>
              <p:cNvPr id="26" name="Freeform 26"/>
              <p:cNvSpPr/>
              <p:nvPr/>
            </p:nvSpPr>
            <p:spPr>
              <a:xfrm>
                <a:off x="0" y="0"/>
                <a:ext cx="2243452" cy="1266935"/>
              </a:xfrm>
              <a:custGeom>
                <a:avLst/>
                <a:gdLst/>
                <a:ahLst/>
                <a:cxnLst/>
                <a:rect l="l" t="t" r="r" b="b"/>
                <a:pathLst>
                  <a:path w="2243452" h="1266935">
                    <a:moveTo>
                      <a:pt x="1689732" y="1266935"/>
                    </a:moveTo>
                    <a:lnTo>
                      <a:pt x="553720" y="1266935"/>
                    </a:lnTo>
                    <a:cubicBezTo>
                      <a:pt x="247650" y="1266935"/>
                      <a:pt x="0" y="983315"/>
                      <a:pt x="0" y="634209"/>
                    </a:cubicBezTo>
                    <a:cubicBezTo>
                      <a:pt x="0" y="283649"/>
                      <a:pt x="247650" y="0"/>
                      <a:pt x="553720" y="0"/>
                    </a:cubicBezTo>
                    <a:lnTo>
                      <a:pt x="1689732" y="0"/>
                    </a:lnTo>
                    <a:cubicBezTo>
                      <a:pt x="1995802" y="0"/>
                      <a:pt x="2243452" y="283649"/>
                      <a:pt x="2243452" y="634209"/>
                    </a:cubicBezTo>
                    <a:cubicBezTo>
                      <a:pt x="2242182" y="983315"/>
                      <a:pt x="1994532" y="1266935"/>
                      <a:pt x="1689732" y="1266935"/>
                    </a:cubicBezTo>
                    <a:close/>
                  </a:path>
                </a:pathLst>
              </a:custGeom>
              <a:solidFill>
                <a:srgbClr val="807CFF"/>
              </a:solidFill>
            </p:spPr>
          </p:sp>
        </p:grpSp>
        <p:sp>
          <p:nvSpPr>
            <p:cNvPr id="27" name="TextBox 27"/>
            <p:cNvSpPr txBox="1"/>
            <p:nvPr/>
          </p:nvSpPr>
          <p:spPr>
            <a:xfrm>
              <a:off x="223799" y="323551"/>
              <a:ext cx="1650458" cy="558588"/>
            </a:xfrm>
            <a:prstGeom prst="rect">
              <a:avLst/>
            </a:prstGeom>
          </p:spPr>
          <p:txBody>
            <a:bodyPr lIns="0" tIns="0" rIns="0" bIns="0" rtlCol="0" anchor="t">
              <a:spAutoFit/>
            </a:bodyPr>
            <a:lstStyle/>
            <a:p>
              <a:pPr algn="ctr">
                <a:lnSpc>
                  <a:spcPts val="3080"/>
                </a:lnSpc>
              </a:pPr>
              <a:r>
                <a:rPr lang="en-US" sz="2800" b="1">
                  <a:solidFill>
                    <a:srgbClr val="FFFFFF"/>
                  </a:solidFill>
                  <a:latin typeface="Roboto Bold" panose="02000000000000000000"/>
                  <a:ea typeface="Roboto Bold" panose="02000000000000000000"/>
                  <a:cs typeface="Roboto Bold" panose="02000000000000000000"/>
                  <a:sym typeface="Roboto Bold" panose="02000000000000000000"/>
                </a:rPr>
                <a:t>1.1</a:t>
              </a:r>
              <a:endParaRPr lang="en-US" sz="2800" b="1">
                <a:solidFill>
                  <a:srgbClr val="FFFFFF"/>
                </a:solidFill>
                <a:latin typeface="Roboto Bold" panose="02000000000000000000"/>
                <a:ea typeface="Roboto Bold" panose="02000000000000000000"/>
                <a:cs typeface="Roboto Bold" panose="02000000000000000000"/>
                <a:sym typeface="Roboto Bold" panose="02000000000000000000"/>
              </a:endParaRPr>
            </a:p>
          </p:txBody>
        </p:sp>
      </p:grpSp>
      <p:grpSp>
        <p:nvGrpSpPr>
          <p:cNvPr id="28" name="Group 28"/>
          <p:cNvGrpSpPr/>
          <p:nvPr/>
        </p:nvGrpSpPr>
        <p:grpSpPr>
          <a:xfrm rot="0">
            <a:off x="8416969" y="2912553"/>
            <a:ext cx="1573542" cy="889166"/>
            <a:chOff x="0" y="0"/>
            <a:chExt cx="2098055" cy="1185554"/>
          </a:xfrm>
        </p:grpSpPr>
        <p:grpSp>
          <p:nvGrpSpPr>
            <p:cNvPr id="29" name="Group 29"/>
            <p:cNvGrpSpPr/>
            <p:nvPr/>
          </p:nvGrpSpPr>
          <p:grpSpPr>
            <a:xfrm rot="0">
              <a:off x="0" y="0"/>
              <a:ext cx="2098055" cy="1185554"/>
              <a:chOff x="0" y="0"/>
              <a:chExt cx="2242182" cy="1266997"/>
            </a:xfrm>
          </p:grpSpPr>
          <p:sp>
            <p:nvSpPr>
              <p:cNvPr id="30" name="Freeform 30"/>
              <p:cNvSpPr/>
              <p:nvPr/>
            </p:nvSpPr>
            <p:spPr>
              <a:xfrm>
                <a:off x="0" y="0"/>
                <a:ext cx="2243452" cy="1266997"/>
              </a:xfrm>
              <a:custGeom>
                <a:avLst/>
                <a:gdLst/>
                <a:ahLst/>
                <a:cxnLst/>
                <a:rect l="l" t="t" r="r" b="b"/>
                <a:pathLst>
                  <a:path w="2243452" h="1266997">
                    <a:moveTo>
                      <a:pt x="1689732" y="1266997"/>
                    </a:moveTo>
                    <a:lnTo>
                      <a:pt x="553720" y="1266997"/>
                    </a:lnTo>
                    <a:cubicBezTo>
                      <a:pt x="247650" y="1266997"/>
                      <a:pt x="0" y="983364"/>
                      <a:pt x="0" y="634240"/>
                    </a:cubicBezTo>
                    <a:cubicBezTo>
                      <a:pt x="0" y="283663"/>
                      <a:pt x="247650" y="0"/>
                      <a:pt x="553720" y="0"/>
                    </a:cubicBezTo>
                    <a:lnTo>
                      <a:pt x="1689732" y="0"/>
                    </a:lnTo>
                    <a:cubicBezTo>
                      <a:pt x="1995802" y="0"/>
                      <a:pt x="2243452" y="283663"/>
                      <a:pt x="2243452" y="634240"/>
                    </a:cubicBezTo>
                    <a:cubicBezTo>
                      <a:pt x="2242182" y="983364"/>
                      <a:pt x="1994532" y="1266997"/>
                      <a:pt x="1689732" y="1266997"/>
                    </a:cubicBezTo>
                    <a:close/>
                  </a:path>
                </a:pathLst>
              </a:custGeom>
              <a:solidFill>
                <a:srgbClr val="807CFF"/>
              </a:solidFill>
            </p:spPr>
          </p:sp>
        </p:grpSp>
        <p:sp>
          <p:nvSpPr>
            <p:cNvPr id="31" name="TextBox 31"/>
            <p:cNvSpPr txBox="1"/>
            <p:nvPr/>
          </p:nvSpPr>
          <p:spPr>
            <a:xfrm>
              <a:off x="223799" y="333076"/>
              <a:ext cx="1650458" cy="549121"/>
            </a:xfrm>
            <a:prstGeom prst="rect">
              <a:avLst/>
            </a:prstGeom>
          </p:spPr>
          <p:txBody>
            <a:bodyPr lIns="0" tIns="0" rIns="0" bIns="0" rtlCol="0" anchor="t">
              <a:spAutoFit/>
            </a:bodyPr>
            <a:lstStyle/>
            <a:p>
              <a:pPr algn="ctr">
                <a:lnSpc>
                  <a:spcPts val="3085"/>
                </a:lnSpc>
              </a:pPr>
              <a:r>
                <a:rPr lang="en-US" sz="2805" b="1">
                  <a:solidFill>
                    <a:srgbClr val="FFFFFF"/>
                  </a:solidFill>
                  <a:latin typeface="Roboto Bold" panose="02000000000000000000"/>
                  <a:ea typeface="Roboto Bold" panose="02000000000000000000"/>
                  <a:cs typeface="Roboto Bold" panose="02000000000000000000"/>
                  <a:sym typeface="Roboto Bold" panose="02000000000000000000"/>
                </a:rPr>
                <a:t>1.2</a:t>
              </a:r>
              <a:endParaRPr lang="en-US" sz="2805" b="1">
                <a:solidFill>
                  <a:srgbClr val="FFFFFF"/>
                </a:solidFill>
                <a:latin typeface="Roboto Bold" panose="02000000000000000000"/>
                <a:ea typeface="Roboto Bold" panose="02000000000000000000"/>
                <a:cs typeface="Roboto Bold" panose="02000000000000000000"/>
                <a:sym typeface="Roboto Bold" panose="02000000000000000000"/>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40999" y="986691"/>
            <a:ext cx="3396218" cy="512130"/>
          </a:xfrm>
          <a:prstGeom prst="rect">
            <a:avLst/>
          </a:prstGeom>
        </p:spPr>
        <p:txBody>
          <a:bodyPr lIns="0" tIns="0" rIns="0" bIns="0" rtlCol="0" anchor="t">
            <a:spAutoFit/>
          </a:bodyPr>
          <a:lstStyle/>
          <a:p>
            <a:pPr algn="l">
              <a:lnSpc>
                <a:spcPts val="4065"/>
              </a:lnSpc>
            </a:pPr>
            <a:r>
              <a:rPr lang="en-US" sz="3535">
                <a:solidFill>
                  <a:srgbClr val="313059"/>
                </a:solidFill>
                <a:latin typeface="Clear Sans" panose="020B0503030202020304"/>
                <a:ea typeface="Clear Sans" panose="020B0503030202020304"/>
                <a:cs typeface="Clear Sans" panose="020B0503030202020304"/>
                <a:sym typeface="Clear Sans" panose="020B0503030202020304"/>
              </a:rPr>
              <a:t> Nhận dạng </a:t>
            </a:r>
            <a:endParaRPr lang="en-US" sz="3535">
              <a:solidFill>
                <a:srgbClr val="313059"/>
              </a:solidFill>
              <a:latin typeface="Clear Sans" panose="020B0503030202020304"/>
              <a:ea typeface="Clear Sans" panose="020B0503030202020304"/>
              <a:cs typeface="Clear Sans" panose="020B0503030202020304"/>
              <a:sym typeface="Clear Sans" panose="020B0503030202020304"/>
            </a:endParaRPr>
          </a:p>
        </p:txBody>
      </p:sp>
      <p:sp>
        <p:nvSpPr>
          <p:cNvPr id="3" name="AutoShape 3"/>
          <p:cNvSpPr/>
          <p:nvPr/>
        </p:nvSpPr>
        <p:spPr>
          <a:xfrm>
            <a:off x="7357879" y="1315648"/>
            <a:ext cx="7862127" cy="0"/>
          </a:xfrm>
          <a:prstGeom prst="line">
            <a:avLst/>
          </a:prstGeom>
          <a:ln w="28575" cap="rnd">
            <a:solidFill>
              <a:srgbClr val="D8D8D8"/>
            </a:solidFill>
            <a:prstDash val="solid"/>
            <a:headEnd type="none" w="sm" len="sm"/>
            <a:tailEnd type="none" w="sm" len="sm"/>
          </a:ln>
        </p:spPr>
      </p:sp>
      <p:grpSp>
        <p:nvGrpSpPr>
          <p:cNvPr id="4" name="Group 4"/>
          <p:cNvGrpSpPr/>
          <p:nvPr/>
        </p:nvGrpSpPr>
        <p:grpSpPr>
          <a:xfrm rot="0">
            <a:off x="2889759" y="1746442"/>
            <a:ext cx="1394250" cy="835010"/>
            <a:chOff x="0" y="0"/>
            <a:chExt cx="1859000" cy="1113347"/>
          </a:xfrm>
        </p:grpSpPr>
        <p:grpSp>
          <p:nvGrpSpPr>
            <p:cNvPr id="5" name="Group 5"/>
            <p:cNvGrpSpPr/>
            <p:nvPr/>
          </p:nvGrpSpPr>
          <p:grpSpPr>
            <a:xfrm rot="0">
              <a:off x="0" y="0"/>
              <a:ext cx="1859000" cy="1113347"/>
              <a:chOff x="0" y="0"/>
              <a:chExt cx="2242182" cy="1342833"/>
            </a:xfrm>
          </p:grpSpPr>
          <p:sp>
            <p:nvSpPr>
              <p:cNvPr id="6" name="Freeform 6"/>
              <p:cNvSpPr/>
              <p:nvPr/>
            </p:nvSpPr>
            <p:spPr>
              <a:xfrm>
                <a:off x="0" y="0"/>
                <a:ext cx="2243452" cy="1342833"/>
              </a:xfrm>
              <a:custGeom>
                <a:avLst/>
                <a:gdLst/>
                <a:ahLst/>
                <a:cxnLst/>
                <a:rect l="l" t="t" r="r" b="b"/>
                <a:pathLst>
                  <a:path w="2243452" h="1342833">
                    <a:moveTo>
                      <a:pt x="1689732" y="1342833"/>
                    </a:moveTo>
                    <a:lnTo>
                      <a:pt x="553720" y="1342833"/>
                    </a:lnTo>
                    <a:cubicBezTo>
                      <a:pt x="247650" y="1342833"/>
                      <a:pt x="0" y="1042233"/>
                      <a:pt x="0" y="672209"/>
                    </a:cubicBezTo>
                    <a:cubicBezTo>
                      <a:pt x="0" y="300644"/>
                      <a:pt x="247650" y="0"/>
                      <a:pt x="553720" y="0"/>
                    </a:cubicBezTo>
                    <a:lnTo>
                      <a:pt x="1689732" y="0"/>
                    </a:lnTo>
                    <a:cubicBezTo>
                      <a:pt x="1995802" y="0"/>
                      <a:pt x="2243452" y="300644"/>
                      <a:pt x="2243452" y="672209"/>
                    </a:cubicBezTo>
                    <a:cubicBezTo>
                      <a:pt x="2242182" y="1042233"/>
                      <a:pt x="1994532" y="1342833"/>
                      <a:pt x="1689732" y="1342833"/>
                    </a:cubicBezTo>
                    <a:close/>
                  </a:path>
                </a:pathLst>
              </a:custGeom>
              <a:solidFill>
                <a:srgbClr val="4340A4"/>
              </a:solidFill>
            </p:spPr>
          </p:sp>
        </p:grpSp>
        <p:sp>
          <p:nvSpPr>
            <p:cNvPr id="7" name="TextBox 7"/>
            <p:cNvSpPr txBox="1"/>
            <p:nvPr/>
          </p:nvSpPr>
          <p:spPr>
            <a:xfrm>
              <a:off x="198299" y="278245"/>
              <a:ext cx="1462403" cy="558161"/>
            </a:xfrm>
            <a:prstGeom prst="rect">
              <a:avLst/>
            </a:prstGeom>
          </p:spPr>
          <p:txBody>
            <a:bodyPr lIns="0" tIns="0" rIns="0" bIns="0" rtlCol="0" anchor="t">
              <a:spAutoFit/>
            </a:bodyPr>
            <a:lstStyle/>
            <a:p>
              <a:pPr algn="ctr">
                <a:lnSpc>
                  <a:spcPts val="1610"/>
                </a:lnSpc>
              </a:pPr>
              <a:r>
                <a:rPr lang="en-US" sz="1465" b="1">
                  <a:solidFill>
                    <a:srgbClr val="FFFFFF"/>
                  </a:solidFill>
                  <a:latin typeface="Roboto Bold" panose="02000000000000000000"/>
                  <a:ea typeface="Roboto Bold" panose="02000000000000000000"/>
                  <a:cs typeface="Roboto Bold" panose="02000000000000000000"/>
                  <a:sym typeface="Roboto Bold" panose="02000000000000000000"/>
                </a:rPr>
                <a:t>NHẬN DẠNG LÀ GÌ</a:t>
              </a:r>
              <a:endParaRPr lang="en-US" sz="1465" b="1">
                <a:solidFill>
                  <a:srgbClr val="FFFFFF"/>
                </a:solidFill>
                <a:latin typeface="Roboto Bold" panose="02000000000000000000"/>
                <a:ea typeface="Roboto Bold" panose="02000000000000000000"/>
                <a:cs typeface="Roboto Bold" panose="02000000000000000000"/>
                <a:sym typeface="Roboto Bold" panose="02000000000000000000"/>
              </a:endParaRPr>
            </a:p>
          </p:txBody>
        </p:sp>
      </p:grpSp>
      <p:sp>
        <p:nvSpPr>
          <p:cNvPr id="8" name="TextBox 8"/>
          <p:cNvSpPr txBox="1"/>
          <p:nvPr/>
        </p:nvSpPr>
        <p:spPr>
          <a:xfrm>
            <a:off x="4763870" y="3235433"/>
            <a:ext cx="11194301" cy="1991864"/>
          </a:xfrm>
          <a:prstGeom prst="rect">
            <a:avLst/>
          </a:prstGeom>
        </p:spPr>
        <p:txBody>
          <a:bodyPr lIns="0" tIns="0" rIns="0" bIns="0" rtlCol="0" anchor="t">
            <a:spAutoFit/>
          </a:bodyPr>
          <a:lstStyle/>
          <a:p>
            <a:pPr algn="ctr">
              <a:lnSpc>
                <a:spcPts val="2620"/>
              </a:lnSpc>
              <a:spcBef>
                <a:spcPct val="0"/>
              </a:spcBef>
            </a:pPr>
            <a:r>
              <a:rPr lang="en-US" sz="2620" b="1">
                <a:solidFill>
                  <a:srgbClr val="000000"/>
                </a:solidFill>
                <a:latin typeface="Clear Sans Bold" panose="020B0803030202020304"/>
                <a:ea typeface="Clear Sans Bold" panose="020B0803030202020304"/>
                <a:cs typeface="Clear Sans Bold" panose="020B0803030202020304"/>
                <a:sym typeface="Clear Sans Bold" panose="020B0803030202020304"/>
              </a:rPr>
              <a:t>Nhận dạng là một quá trình hoặc hệ thống nhằm xác định và phân loại một đối tượng, sự kiện, hoặc hiện tượng dựa trên các đặc điểm, dữ liệu thu thập được từ môi trường. Khái niệm này được ứng dụng rộng rãi trong nhiều lĩnh vực khoa học và công nghệ, như trí tuệ nhân tạo (AI), học máy (machine learning), xử lý ảnh, xử lý ngôn ngữ tự nhiên (NLP), và các hệ thống an ninh.</a:t>
            </a:r>
            <a:endParaRPr lang="en-US" sz="2620"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887778" y="898345"/>
            <a:ext cx="3396218" cy="882229"/>
          </a:xfrm>
          <a:prstGeom prst="rect">
            <a:avLst/>
          </a:prstGeom>
        </p:spPr>
        <p:txBody>
          <a:bodyPr lIns="0" tIns="0" rIns="0" bIns="0" rtlCol="0" anchor="t">
            <a:spAutoFit/>
          </a:bodyPr>
          <a:lstStyle/>
          <a:p>
            <a:pPr algn="l">
              <a:lnSpc>
                <a:spcPts val="3530"/>
              </a:lnSpc>
            </a:pPr>
            <a:r>
              <a:rPr lang="en-US" sz="3070" b="1">
                <a:solidFill>
                  <a:srgbClr val="313059"/>
                </a:solidFill>
                <a:latin typeface="Clear Sans Bold" panose="020B0803030202020304"/>
                <a:ea typeface="Clear Sans Bold" panose="020B0803030202020304"/>
                <a:cs typeface="Clear Sans Bold" panose="020B0803030202020304"/>
                <a:sym typeface="Clear Sans Bold" panose="020B0803030202020304"/>
              </a:rPr>
              <a:t>Các phương pháp nhận dạng</a:t>
            </a:r>
            <a:endParaRPr lang="en-US" sz="3070"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p:txBody>
      </p:sp>
      <p:sp>
        <p:nvSpPr>
          <p:cNvPr id="3" name="AutoShape 3"/>
          <p:cNvSpPr/>
          <p:nvPr/>
        </p:nvSpPr>
        <p:spPr>
          <a:xfrm>
            <a:off x="7357879" y="1315648"/>
            <a:ext cx="7862127" cy="0"/>
          </a:xfrm>
          <a:prstGeom prst="line">
            <a:avLst/>
          </a:prstGeom>
          <a:ln w="28575" cap="rnd">
            <a:solidFill>
              <a:srgbClr val="D8D8D8"/>
            </a:solidFill>
            <a:prstDash val="solid"/>
            <a:headEnd type="none" w="sm" len="sm"/>
            <a:tailEnd type="none" w="sm" len="sm"/>
          </a:ln>
        </p:spPr>
      </p:sp>
      <p:grpSp>
        <p:nvGrpSpPr>
          <p:cNvPr id="4" name="Group 4"/>
          <p:cNvGrpSpPr/>
          <p:nvPr/>
        </p:nvGrpSpPr>
        <p:grpSpPr>
          <a:xfrm rot="0">
            <a:off x="2889759" y="1746442"/>
            <a:ext cx="1394250" cy="1035014"/>
            <a:chOff x="0" y="0"/>
            <a:chExt cx="1859000" cy="1380019"/>
          </a:xfrm>
        </p:grpSpPr>
        <p:grpSp>
          <p:nvGrpSpPr>
            <p:cNvPr id="5" name="Group 5"/>
            <p:cNvGrpSpPr/>
            <p:nvPr/>
          </p:nvGrpSpPr>
          <p:grpSpPr>
            <a:xfrm rot="0">
              <a:off x="0" y="0"/>
              <a:ext cx="1859000" cy="1380019"/>
              <a:chOff x="0" y="0"/>
              <a:chExt cx="2242182" cy="1664472"/>
            </a:xfrm>
          </p:grpSpPr>
          <p:sp>
            <p:nvSpPr>
              <p:cNvPr id="6" name="Freeform 6"/>
              <p:cNvSpPr/>
              <p:nvPr/>
            </p:nvSpPr>
            <p:spPr>
              <a:xfrm>
                <a:off x="0" y="0"/>
                <a:ext cx="2243452" cy="1664472"/>
              </a:xfrm>
              <a:custGeom>
                <a:avLst/>
                <a:gdLst/>
                <a:ahLst/>
                <a:cxnLst/>
                <a:rect l="l" t="t" r="r" b="b"/>
                <a:pathLst>
                  <a:path w="2243452" h="1664472">
                    <a:moveTo>
                      <a:pt x="1689732" y="1664472"/>
                    </a:moveTo>
                    <a:lnTo>
                      <a:pt x="553720" y="1664472"/>
                    </a:lnTo>
                    <a:cubicBezTo>
                      <a:pt x="247650" y="1664472"/>
                      <a:pt x="0" y="1291909"/>
                      <a:pt x="0" y="833243"/>
                    </a:cubicBezTo>
                    <a:cubicBezTo>
                      <a:pt x="0" y="372666"/>
                      <a:pt x="247650" y="0"/>
                      <a:pt x="553720" y="0"/>
                    </a:cubicBezTo>
                    <a:lnTo>
                      <a:pt x="1689732" y="0"/>
                    </a:lnTo>
                    <a:cubicBezTo>
                      <a:pt x="1995802" y="0"/>
                      <a:pt x="2243452" y="372666"/>
                      <a:pt x="2243452" y="833243"/>
                    </a:cubicBezTo>
                    <a:cubicBezTo>
                      <a:pt x="2242182" y="1291909"/>
                      <a:pt x="1994532" y="1664472"/>
                      <a:pt x="1689732" y="1664472"/>
                    </a:cubicBezTo>
                    <a:close/>
                  </a:path>
                </a:pathLst>
              </a:custGeom>
              <a:solidFill>
                <a:srgbClr val="4340A4"/>
              </a:solidFill>
            </p:spPr>
          </p:sp>
        </p:grpSp>
        <p:sp>
          <p:nvSpPr>
            <p:cNvPr id="7" name="TextBox 7"/>
            <p:cNvSpPr txBox="1"/>
            <p:nvPr/>
          </p:nvSpPr>
          <p:spPr>
            <a:xfrm>
              <a:off x="198299" y="278245"/>
              <a:ext cx="1462403" cy="824833"/>
            </a:xfrm>
            <a:prstGeom prst="rect">
              <a:avLst/>
            </a:prstGeom>
          </p:spPr>
          <p:txBody>
            <a:bodyPr lIns="0" tIns="0" rIns="0" bIns="0" rtlCol="0" anchor="t">
              <a:spAutoFit/>
            </a:bodyPr>
            <a:lstStyle/>
            <a:p>
              <a:pPr algn="ctr">
                <a:lnSpc>
                  <a:spcPts val="1610"/>
                </a:lnSpc>
              </a:pPr>
              <a:r>
                <a:rPr lang="en-US" sz="1465" b="1">
                  <a:solidFill>
                    <a:srgbClr val="FFFFFF"/>
                  </a:solidFill>
                  <a:latin typeface="Roboto Bold" panose="02000000000000000000"/>
                  <a:ea typeface="Roboto Bold" panose="02000000000000000000"/>
                  <a:cs typeface="Roboto Bold" panose="02000000000000000000"/>
                  <a:sym typeface="Roboto Bold" panose="02000000000000000000"/>
                </a:rPr>
                <a:t>CÁC PHƯƠNG PHÁP</a:t>
              </a:r>
              <a:endParaRPr lang="en-US" sz="1465" b="1">
                <a:solidFill>
                  <a:srgbClr val="FFFFFF"/>
                </a:solidFill>
                <a:latin typeface="Roboto Bold" panose="02000000000000000000"/>
                <a:ea typeface="Roboto Bold" panose="02000000000000000000"/>
                <a:cs typeface="Roboto Bold" panose="02000000000000000000"/>
                <a:sym typeface="Roboto Bold" panose="02000000000000000000"/>
              </a:endParaRPr>
            </a:p>
          </p:txBody>
        </p:sp>
      </p:grpSp>
      <p:sp>
        <p:nvSpPr>
          <p:cNvPr id="8" name="TextBox 8"/>
          <p:cNvSpPr txBox="1"/>
          <p:nvPr/>
        </p:nvSpPr>
        <p:spPr>
          <a:xfrm>
            <a:off x="2758838" y="5603265"/>
            <a:ext cx="1096802" cy="224728"/>
          </a:xfrm>
          <a:prstGeom prst="rect">
            <a:avLst/>
          </a:prstGeom>
        </p:spPr>
        <p:txBody>
          <a:bodyPr lIns="0" tIns="0" rIns="0" bIns="0" rtlCol="0" anchor="t">
            <a:spAutoFit/>
          </a:bodyPr>
          <a:lstStyle/>
          <a:p>
            <a:pPr algn="ctr">
              <a:lnSpc>
                <a:spcPts val="1660"/>
              </a:lnSpc>
            </a:pPr>
            <a:r>
              <a:rPr lang="en-US" sz="1510" b="1">
                <a:solidFill>
                  <a:srgbClr val="FFFFFF"/>
                </a:solidFill>
                <a:latin typeface="Roboto Bold" panose="02000000000000000000"/>
                <a:ea typeface="Roboto Bold" panose="02000000000000000000"/>
                <a:cs typeface="Roboto Bold" panose="02000000000000000000"/>
                <a:sym typeface="Roboto Bold" panose="02000000000000000000"/>
              </a:rPr>
              <a:t>1.2</a:t>
            </a:r>
            <a:endParaRPr lang="en-US" sz="1510" b="1">
              <a:solidFill>
                <a:srgbClr val="FFFFFF"/>
              </a:solidFill>
              <a:latin typeface="Roboto Bold" panose="02000000000000000000"/>
              <a:ea typeface="Roboto Bold" panose="02000000000000000000"/>
              <a:cs typeface="Roboto Bold" panose="02000000000000000000"/>
              <a:sym typeface="Roboto Bold" panose="02000000000000000000"/>
            </a:endParaRPr>
          </a:p>
        </p:txBody>
      </p:sp>
      <p:sp>
        <p:nvSpPr>
          <p:cNvPr id="9" name="TextBox 9"/>
          <p:cNvSpPr txBox="1"/>
          <p:nvPr/>
        </p:nvSpPr>
        <p:spPr>
          <a:xfrm>
            <a:off x="3020471" y="3117752"/>
            <a:ext cx="12862835" cy="4720355"/>
          </a:xfrm>
          <a:prstGeom prst="rect">
            <a:avLst/>
          </a:prstGeom>
        </p:spPr>
        <p:txBody>
          <a:bodyPr lIns="0" tIns="0" rIns="0" bIns="0" rtlCol="0" anchor="t">
            <a:spAutoFit/>
          </a:bodyPr>
          <a:lstStyle/>
          <a:p>
            <a:pPr algn="ctr">
              <a:lnSpc>
                <a:spcPts val="2195"/>
              </a:lnSpc>
              <a:spcBef>
                <a:spcPct val="0"/>
              </a:spcBef>
            </a:pPr>
            <a:r>
              <a:rPr lang="en-US" sz="2195" b="1">
                <a:solidFill>
                  <a:srgbClr val="000000"/>
                </a:solidFill>
                <a:latin typeface="Clear Sans Bold" panose="020B0803030202020304"/>
                <a:ea typeface="Clear Sans Bold" panose="020B0803030202020304"/>
                <a:cs typeface="Clear Sans Bold" panose="020B0803030202020304"/>
                <a:sym typeface="Clear Sans Bold" panose="020B0803030202020304"/>
              </a:rPr>
              <a:t>Dựa trên Đặc trưng: Trích xuất các đặc trưng hình học hoặc mô hình đặc trưng như HOG, SIFT, SURF để nhận dạng đối tượng trong ảnh.</a:t>
            </a:r>
            <a:endParaRPr lang="en-US" sz="2195"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195"/>
              </a:lnSpc>
              <a:spcBef>
                <a:spcPct val="0"/>
              </a:spcBef>
            </a:pPr>
          </a:p>
          <a:p>
            <a:pPr algn="ctr">
              <a:lnSpc>
                <a:spcPts val="2195"/>
              </a:lnSpc>
              <a:spcBef>
                <a:spcPct val="0"/>
              </a:spcBef>
            </a:pPr>
            <a:r>
              <a:rPr lang="en-US" sz="2195" b="1">
                <a:solidFill>
                  <a:srgbClr val="000000"/>
                </a:solidFill>
                <a:latin typeface="Clear Sans Bold" panose="020B0803030202020304"/>
                <a:ea typeface="Clear Sans Bold" panose="020B0803030202020304"/>
                <a:cs typeface="Clear Sans Bold" panose="020B0803030202020304"/>
                <a:sym typeface="Clear Sans Bold" panose="020B0803030202020304"/>
              </a:rPr>
              <a:t>Dựa trên Học Máy: Sử dụng thuật toán như SVM, K-NN để phân loại đối tượng dựa trên các đặc trưng trích xuất từ ảnh.</a:t>
            </a:r>
            <a:endParaRPr lang="en-US" sz="2195"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195"/>
              </a:lnSpc>
              <a:spcBef>
                <a:spcPct val="0"/>
              </a:spcBef>
            </a:pPr>
            <a:r>
              <a:rPr lang="en-US" sz="2195" b="1">
                <a:solidFill>
                  <a:srgbClr val="000000"/>
                </a:solidFill>
                <a:latin typeface="Clear Sans Bold" panose="020B0803030202020304"/>
                <a:ea typeface="Clear Sans Bold" panose="020B0803030202020304"/>
                <a:cs typeface="Clear Sans Bold" panose="020B0803030202020304"/>
                <a:sym typeface="Clear Sans Bold" panose="020B0803030202020304"/>
              </a:rPr>
              <a:t>Mạng Nơ-ron Nhân tạo (ANN): Sử dụng các mạng nơ-ron đơn giản để học và nhận dạng các mẫu trong ảnh.</a:t>
            </a:r>
            <a:endParaRPr lang="en-US" sz="2195"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195"/>
              </a:lnSpc>
              <a:spcBef>
                <a:spcPct val="0"/>
              </a:spcBef>
            </a:pPr>
            <a:r>
              <a:rPr lang="en-US" sz="2195" b="1">
                <a:solidFill>
                  <a:srgbClr val="000000"/>
                </a:solidFill>
                <a:latin typeface="Clear Sans Bold" panose="020B0803030202020304"/>
                <a:ea typeface="Clear Sans Bold" panose="020B0803030202020304"/>
                <a:cs typeface="Clear Sans Bold" panose="020B0803030202020304"/>
                <a:sym typeface="Clear Sans Bold" panose="020B0803030202020304"/>
              </a:rPr>
              <a:t>Mạng Nơ-ron Tích Chập (CNN): Là phương pháp mạnh mẽ, tự động phát hiện đặc trưng từ ảnh, đặc biệt hiệu quả trong nhận dạng hình ảnh phức tạp.</a:t>
            </a:r>
            <a:endParaRPr lang="en-US" sz="2195"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195"/>
              </a:lnSpc>
              <a:spcBef>
                <a:spcPct val="0"/>
              </a:spcBef>
            </a:pPr>
            <a:r>
              <a:rPr lang="en-US" sz="2195" b="1">
                <a:solidFill>
                  <a:srgbClr val="000000"/>
                </a:solidFill>
                <a:latin typeface="Clear Sans Bold" panose="020B0803030202020304"/>
                <a:ea typeface="Clear Sans Bold" panose="020B0803030202020304"/>
                <a:cs typeface="Clear Sans Bold" panose="020B0803030202020304"/>
                <a:sym typeface="Clear Sans Bold" panose="020B0803030202020304"/>
              </a:rPr>
              <a:t>Template Matching: So sánh ảnh cần nhận dạng với các mẫu đã biết, áp dụng trong các bài toán ít biến động như nhận dạng chữ số.</a:t>
            </a:r>
            <a:endParaRPr lang="en-US" sz="2195"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195"/>
              </a:lnSpc>
              <a:spcBef>
                <a:spcPct val="0"/>
              </a:spcBef>
            </a:pPr>
            <a:r>
              <a:rPr lang="en-US" sz="2195" b="1">
                <a:solidFill>
                  <a:srgbClr val="000000"/>
                </a:solidFill>
                <a:latin typeface="Clear Sans Bold" panose="020B0803030202020304"/>
                <a:ea typeface="Clear Sans Bold" panose="020B0803030202020304"/>
                <a:cs typeface="Clear Sans Bold" panose="020B0803030202020304"/>
                <a:sym typeface="Clear Sans Bold" panose="020B0803030202020304"/>
              </a:rPr>
              <a:t>Phân loại: Dùng các thuật toán như Decision Trees hoặc Random Forest để phân loại các đối tượng trong ảnh.</a:t>
            </a:r>
            <a:endParaRPr lang="en-US" sz="2195"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195"/>
              </a:lnSpc>
              <a:spcBef>
                <a:spcPct val="0"/>
              </a:spcBef>
            </a:pPr>
            <a:r>
              <a:rPr lang="en-US" sz="2195" b="1">
                <a:solidFill>
                  <a:srgbClr val="000000"/>
                </a:solidFill>
                <a:latin typeface="Clear Sans Bold" panose="020B0803030202020304"/>
                <a:ea typeface="Clear Sans Bold" panose="020B0803030202020304"/>
                <a:cs typeface="Clear Sans Bold" panose="020B0803030202020304"/>
                <a:sym typeface="Clear Sans Bold" panose="020B0803030202020304"/>
              </a:rPr>
              <a:t>Học Sâu (Deep Learning): Sử dụng các mô hình như GANs, RNNs để nhận dạng mẫu phức tạp và phát hiện bất thường.</a:t>
            </a:r>
            <a:endParaRPr lang="en-US" sz="2195"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195"/>
              </a:lnSpc>
              <a:spcBef>
                <a:spcPct val="0"/>
              </a:spcBef>
            </a:pPr>
            <a:r>
              <a:rPr lang="en-US" sz="2195" b="1">
                <a:solidFill>
                  <a:srgbClr val="000000"/>
                </a:solidFill>
                <a:latin typeface="Clear Sans Bold" panose="020B0803030202020304"/>
                <a:ea typeface="Clear Sans Bold" panose="020B0803030202020304"/>
                <a:cs typeface="Clear Sans Bold" panose="020B0803030202020304"/>
                <a:sym typeface="Clear Sans Bold" panose="020B0803030202020304"/>
              </a:rPr>
              <a:t>Học Không Giám Sát: Dùng các thuật toán như K-means clustering hoặc Autoencoders để nhận dạng mà không cần nhãn.</a:t>
            </a:r>
            <a:endParaRPr lang="en-US" sz="2195"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40999" y="986691"/>
            <a:ext cx="3396218" cy="512130"/>
          </a:xfrm>
          <a:prstGeom prst="rect">
            <a:avLst/>
          </a:prstGeom>
        </p:spPr>
        <p:txBody>
          <a:bodyPr lIns="0" tIns="0" rIns="0" bIns="0" rtlCol="0" anchor="t">
            <a:spAutoFit/>
          </a:bodyPr>
          <a:lstStyle/>
          <a:p>
            <a:pPr algn="l">
              <a:lnSpc>
                <a:spcPts val="4065"/>
              </a:lnSpc>
            </a:pPr>
            <a:r>
              <a:rPr lang="en-US" sz="3535" b="1">
                <a:solidFill>
                  <a:srgbClr val="313059"/>
                </a:solidFill>
                <a:latin typeface="Clear Sans Bold" panose="020B0803030202020304"/>
                <a:ea typeface="Clear Sans Bold" panose="020B0803030202020304"/>
                <a:cs typeface="Clear Sans Bold" panose="020B0803030202020304"/>
                <a:sym typeface="Clear Sans Bold" panose="020B0803030202020304"/>
              </a:rPr>
              <a:t>Ngôn ngữ </a:t>
            </a:r>
            <a:endParaRPr lang="en-US" sz="3535"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p:txBody>
      </p:sp>
      <p:sp>
        <p:nvSpPr>
          <p:cNvPr id="3" name="AutoShape 3"/>
          <p:cNvSpPr/>
          <p:nvPr/>
        </p:nvSpPr>
        <p:spPr>
          <a:xfrm>
            <a:off x="7357879" y="1315648"/>
            <a:ext cx="7862127" cy="0"/>
          </a:xfrm>
          <a:prstGeom prst="line">
            <a:avLst/>
          </a:prstGeom>
          <a:ln w="28575" cap="rnd">
            <a:solidFill>
              <a:srgbClr val="D8D8D8"/>
            </a:solidFill>
            <a:prstDash val="solid"/>
            <a:headEnd type="none" w="sm" len="sm"/>
            <a:tailEnd type="none" w="sm" len="sm"/>
          </a:ln>
        </p:spPr>
      </p:sp>
      <p:grpSp>
        <p:nvGrpSpPr>
          <p:cNvPr id="4" name="Group 4"/>
          <p:cNvGrpSpPr/>
          <p:nvPr/>
        </p:nvGrpSpPr>
        <p:grpSpPr>
          <a:xfrm rot="0">
            <a:off x="2889759" y="1746442"/>
            <a:ext cx="1394250" cy="635006"/>
            <a:chOff x="0" y="0"/>
            <a:chExt cx="1859000" cy="846675"/>
          </a:xfrm>
        </p:grpSpPr>
        <p:grpSp>
          <p:nvGrpSpPr>
            <p:cNvPr id="5" name="Group 5"/>
            <p:cNvGrpSpPr/>
            <p:nvPr/>
          </p:nvGrpSpPr>
          <p:grpSpPr>
            <a:xfrm rot="0">
              <a:off x="0" y="0"/>
              <a:ext cx="1859000" cy="846675"/>
              <a:chOff x="0" y="0"/>
              <a:chExt cx="2242182" cy="1021194"/>
            </a:xfrm>
          </p:grpSpPr>
          <p:sp>
            <p:nvSpPr>
              <p:cNvPr id="6" name="Freeform 6"/>
              <p:cNvSpPr/>
              <p:nvPr/>
            </p:nvSpPr>
            <p:spPr>
              <a:xfrm>
                <a:off x="0" y="0"/>
                <a:ext cx="2243452" cy="1021194"/>
              </a:xfrm>
              <a:custGeom>
                <a:avLst/>
                <a:gdLst/>
                <a:ahLst/>
                <a:cxnLst/>
                <a:rect l="l" t="t" r="r" b="b"/>
                <a:pathLst>
                  <a:path w="2243452" h="1021194">
                    <a:moveTo>
                      <a:pt x="1689732" y="1021194"/>
                    </a:moveTo>
                    <a:lnTo>
                      <a:pt x="553720" y="1021194"/>
                    </a:lnTo>
                    <a:cubicBezTo>
                      <a:pt x="247650" y="1021194"/>
                      <a:pt x="0" y="792557"/>
                      <a:pt x="0" y="511176"/>
                    </a:cubicBezTo>
                    <a:cubicBezTo>
                      <a:pt x="0" y="228622"/>
                      <a:pt x="247650" y="0"/>
                      <a:pt x="553720" y="0"/>
                    </a:cubicBezTo>
                    <a:lnTo>
                      <a:pt x="1689732" y="0"/>
                    </a:lnTo>
                    <a:cubicBezTo>
                      <a:pt x="1995802" y="0"/>
                      <a:pt x="2243452" y="228622"/>
                      <a:pt x="2243452" y="511176"/>
                    </a:cubicBezTo>
                    <a:cubicBezTo>
                      <a:pt x="2242182" y="792557"/>
                      <a:pt x="1994532" y="1021194"/>
                      <a:pt x="1689732" y="1021194"/>
                    </a:cubicBezTo>
                    <a:close/>
                  </a:path>
                </a:pathLst>
              </a:custGeom>
              <a:solidFill>
                <a:srgbClr val="4340A4"/>
              </a:solidFill>
            </p:spPr>
          </p:sp>
        </p:grpSp>
        <p:sp>
          <p:nvSpPr>
            <p:cNvPr id="7" name="TextBox 7"/>
            <p:cNvSpPr txBox="1"/>
            <p:nvPr/>
          </p:nvSpPr>
          <p:spPr>
            <a:xfrm>
              <a:off x="198299" y="278245"/>
              <a:ext cx="1462403" cy="291489"/>
            </a:xfrm>
            <a:prstGeom prst="rect">
              <a:avLst/>
            </a:prstGeom>
          </p:spPr>
          <p:txBody>
            <a:bodyPr lIns="0" tIns="0" rIns="0" bIns="0" rtlCol="0" anchor="t">
              <a:spAutoFit/>
            </a:bodyPr>
            <a:lstStyle/>
            <a:p>
              <a:pPr algn="ctr">
                <a:lnSpc>
                  <a:spcPts val="1610"/>
                </a:lnSpc>
              </a:pPr>
              <a:r>
                <a:rPr lang="en-US" sz="1465" b="1">
                  <a:solidFill>
                    <a:srgbClr val="FFFFFF"/>
                  </a:solidFill>
                  <a:latin typeface="Roboto Bold" panose="02000000000000000000"/>
                  <a:ea typeface="Roboto Bold" panose="02000000000000000000"/>
                  <a:cs typeface="Roboto Bold" panose="02000000000000000000"/>
                  <a:sym typeface="Roboto Bold" panose="02000000000000000000"/>
                </a:rPr>
                <a:t>PYTHON</a:t>
              </a:r>
              <a:endParaRPr lang="en-US" sz="1465" b="1">
                <a:solidFill>
                  <a:srgbClr val="FFFFFF"/>
                </a:solidFill>
                <a:latin typeface="Roboto Bold" panose="02000000000000000000"/>
                <a:ea typeface="Roboto Bold" panose="02000000000000000000"/>
                <a:cs typeface="Roboto Bold" panose="02000000000000000000"/>
                <a:sym typeface="Roboto Bold" panose="02000000000000000000"/>
              </a:endParaRPr>
            </a:p>
          </p:txBody>
        </p:sp>
      </p:grpSp>
      <p:sp>
        <p:nvSpPr>
          <p:cNvPr id="8" name="TextBox 8"/>
          <p:cNvSpPr txBox="1"/>
          <p:nvPr/>
        </p:nvSpPr>
        <p:spPr>
          <a:xfrm>
            <a:off x="4178989" y="2686248"/>
            <a:ext cx="11194301" cy="1331035"/>
          </a:xfrm>
          <a:prstGeom prst="rect">
            <a:avLst/>
          </a:prstGeom>
        </p:spPr>
        <p:txBody>
          <a:bodyPr lIns="0" tIns="0" rIns="0" bIns="0" rtlCol="0" anchor="t">
            <a:spAutoFit/>
          </a:bodyPr>
          <a:lstStyle/>
          <a:p>
            <a:pPr algn="ctr">
              <a:lnSpc>
                <a:spcPts val="2620"/>
              </a:lnSpc>
              <a:spcBef>
                <a:spcPct val="0"/>
              </a:spcBef>
            </a:pPr>
            <a:r>
              <a:rPr lang="en-US" sz="2620" b="1">
                <a:solidFill>
                  <a:srgbClr val="000000"/>
                </a:solidFill>
                <a:latin typeface="Clear Sans Bold" panose="020B0803030202020304"/>
                <a:ea typeface="Clear Sans Bold" panose="020B0803030202020304"/>
                <a:cs typeface="Clear Sans Bold" panose="020B0803030202020304"/>
                <a:sym typeface="Clear Sans Bold" panose="020B0803030202020304"/>
              </a:rPr>
              <a:t>Python là một ngôn ngữ lập trình bậc cao, thông dịch, và đa năng, được thiết kế để dễ học và dễ sử dụng. Nó được tạo ra bởi Guido van Rossum vào năm 1991 và ngày nay là một trong những ngôn ngữ lập trình phổ biến nhất thế giới.</a:t>
            </a:r>
            <a:endParaRPr lang="en-US" sz="2620"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p:txBody>
      </p:sp>
      <p:sp>
        <p:nvSpPr>
          <p:cNvPr id="9" name="TextBox 9"/>
          <p:cNvSpPr txBox="1"/>
          <p:nvPr/>
        </p:nvSpPr>
        <p:spPr>
          <a:xfrm>
            <a:off x="2501857" y="4064908"/>
            <a:ext cx="4550851" cy="374540"/>
          </a:xfrm>
          <a:prstGeom prst="rect">
            <a:avLst/>
          </a:prstGeom>
        </p:spPr>
        <p:txBody>
          <a:bodyPr lIns="0" tIns="0" rIns="0" bIns="0" rtlCol="0" anchor="t">
            <a:spAutoFit/>
          </a:bodyPr>
          <a:lstStyle/>
          <a:p>
            <a:pPr algn="ctr">
              <a:lnSpc>
                <a:spcPts val="2785"/>
              </a:lnSpc>
              <a:spcBef>
                <a:spcPct val="0"/>
              </a:spcBef>
            </a:pPr>
            <a:r>
              <a:rPr lang="en-US" sz="2785" b="1">
                <a:solidFill>
                  <a:srgbClr val="000000"/>
                </a:solidFill>
                <a:latin typeface="Clear Sans Bold" panose="020B0803030202020304"/>
                <a:ea typeface="Clear Sans Bold" panose="020B0803030202020304"/>
                <a:cs typeface="Clear Sans Bold" panose="020B0803030202020304"/>
                <a:sym typeface="Clear Sans Bold" panose="020B0803030202020304"/>
              </a:rPr>
              <a:t>Đặc điểm chính của Python</a:t>
            </a:r>
            <a:endParaRPr lang="en-US" sz="2785"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p:txBody>
      </p:sp>
      <p:sp>
        <p:nvSpPr>
          <p:cNvPr id="10" name="TextBox 10"/>
          <p:cNvSpPr txBox="1"/>
          <p:nvPr/>
        </p:nvSpPr>
        <p:spPr>
          <a:xfrm>
            <a:off x="3340999" y="4544094"/>
            <a:ext cx="14205217" cy="5086848"/>
          </a:xfrm>
          <a:prstGeom prst="rect">
            <a:avLst/>
          </a:prstGeom>
        </p:spPr>
        <p:txBody>
          <a:bodyPr lIns="0" tIns="0" rIns="0" bIns="0" rtlCol="0" anchor="t">
            <a:spAutoFit/>
          </a:bodyPr>
          <a:lstStyle/>
          <a:p>
            <a:pPr algn="ctr">
              <a:lnSpc>
                <a:spcPts val="2510"/>
              </a:lnSpc>
              <a:spcBef>
                <a:spcPct val="0"/>
              </a:spcBef>
            </a:pPr>
            <a:r>
              <a:rPr lang="en-US" sz="2510" b="1">
                <a:solidFill>
                  <a:srgbClr val="000000"/>
                </a:solidFill>
                <a:latin typeface="Clear Sans Bold" panose="020B0803030202020304"/>
                <a:ea typeface="Clear Sans Bold" panose="020B0803030202020304"/>
                <a:cs typeface="Clear Sans Bold" panose="020B0803030202020304"/>
                <a:sym typeface="Clear Sans Bold" panose="020B0803030202020304"/>
              </a:rPr>
              <a:t>Cú pháp dễ đọc và học: Cú pháp của Python đơn giản, gần gũi với ngôn ngữ tự nhiên, giúp lập trình viên dễ dàng nắm bắt ngay cả khi mới bắt đầu.</a:t>
            </a:r>
            <a:endParaRPr lang="en-US" sz="2510"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510"/>
              </a:lnSpc>
              <a:spcBef>
                <a:spcPct val="0"/>
              </a:spcBef>
            </a:pPr>
            <a:r>
              <a:rPr lang="en-US" sz="2510" b="1">
                <a:solidFill>
                  <a:srgbClr val="000000"/>
                </a:solidFill>
                <a:latin typeface="Clear Sans Bold" panose="020B0803030202020304"/>
                <a:ea typeface="Clear Sans Bold" panose="020B0803030202020304"/>
                <a:cs typeface="Clear Sans Bold" panose="020B0803030202020304"/>
                <a:sym typeface="Clear Sans Bold" panose="020B0803030202020304"/>
              </a:rPr>
              <a:t>· Đa nền tảng: Python hoạt động trên hầu hết các hệ điều hành phổ biến như Windows, macOS, Linux, và có thể được sử dụng trên các thiết bị IoT.</a:t>
            </a:r>
            <a:endParaRPr lang="en-US" sz="2510"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510"/>
              </a:lnSpc>
              <a:spcBef>
                <a:spcPct val="0"/>
              </a:spcBef>
            </a:pPr>
            <a:r>
              <a:rPr lang="en-US" sz="2510" b="1">
                <a:solidFill>
                  <a:srgbClr val="000000"/>
                </a:solidFill>
                <a:latin typeface="Clear Sans Bold" panose="020B0803030202020304"/>
                <a:ea typeface="Clear Sans Bold" panose="020B0803030202020304"/>
                <a:cs typeface="Clear Sans Bold" panose="020B0803030202020304"/>
                <a:sym typeface="Clear Sans Bold" panose="020B0803030202020304"/>
              </a:rPr>
              <a:t>· Hướng đối tượng: Python hỗ trợ lập trình hướng đối tượng (OOP), nhưng cũng rất linh hoạt với các phong cách lập trình thủ tục hoặc hàm.</a:t>
            </a:r>
            <a:endParaRPr lang="en-US" sz="2510"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510"/>
              </a:lnSpc>
              <a:spcBef>
                <a:spcPct val="0"/>
              </a:spcBef>
            </a:pPr>
            <a:r>
              <a:rPr lang="en-US" sz="2510" b="1">
                <a:solidFill>
                  <a:srgbClr val="000000"/>
                </a:solidFill>
                <a:latin typeface="Clear Sans Bold" panose="020B0803030202020304"/>
                <a:ea typeface="Clear Sans Bold" panose="020B0803030202020304"/>
                <a:cs typeface="Clear Sans Bold" panose="020B0803030202020304"/>
                <a:sym typeface="Clear Sans Bold" panose="020B0803030202020304"/>
              </a:rPr>
              <a:t>· Thư viện phong phú: Python cung cấp hàng nghìn thư viện tích hợp sẵn và có thể mở rộng với các thư viện bên thứ ba như:</a:t>
            </a:r>
            <a:endParaRPr lang="en-US" sz="2510"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510"/>
              </a:lnSpc>
              <a:spcBef>
                <a:spcPct val="0"/>
              </a:spcBef>
            </a:pPr>
            <a:r>
              <a:rPr lang="en-US" sz="2510" b="1">
                <a:solidFill>
                  <a:srgbClr val="000000"/>
                </a:solidFill>
                <a:latin typeface="Clear Sans Bold" panose="020B0803030202020304"/>
                <a:ea typeface="Clear Sans Bold" panose="020B0803030202020304"/>
                <a:cs typeface="Clear Sans Bold" panose="020B0803030202020304"/>
                <a:sym typeface="Clear Sans Bold" panose="020B0803030202020304"/>
              </a:rPr>
              <a:t>o NumPy, Pandas, Matplotlib: Xử lý dữ liệu.</a:t>
            </a:r>
            <a:endParaRPr lang="en-US" sz="2510"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510"/>
              </a:lnSpc>
              <a:spcBef>
                <a:spcPct val="0"/>
              </a:spcBef>
            </a:pPr>
            <a:r>
              <a:rPr lang="en-US" sz="2510" b="1">
                <a:solidFill>
                  <a:srgbClr val="000000"/>
                </a:solidFill>
                <a:latin typeface="Clear Sans Bold" panose="020B0803030202020304"/>
                <a:ea typeface="Clear Sans Bold" panose="020B0803030202020304"/>
                <a:cs typeface="Clear Sans Bold" panose="020B0803030202020304"/>
                <a:sym typeface="Clear Sans Bold" panose="020B0803030202020304"/>
              </a:rPr>
              <a:t>o TensorFlow, PyTorch, scikit-learn: Học máy và AI.</a:t>
            </a:r>
            <a:endParaRPr lang="en-US" sz="2510"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510"/>
              </a:lnSpc>
              <a:spcBef>
                <a:spcPct val="0"/>
              </a:spcBef>
            </a:pPr>
            <a:r>
              <a:rPr lang="en-US" sz="2510" b="1">
                <a:solidFill>
                  <a:srgbClr val="000000"/>
                </a:solidFill>
                <a:latin typeface="Clear Sans Bold" panose="020B0803030202020304"/>
                <a:ea typeface="Clear Sans Bold" panose="020B0803030202020304"/>
                <a:cs typeface="Clear Sans Bold" panose="020B0803030202020304"/>
                <a:sym typeface="Clear Sans Bold" panose="020B0803030202020304"/>
              </a:rPr>
              <a:t>o Django, Flask: Phát triển web.</a:t>
            </a:r>
            <a:endParaRPr lang="en-US" sz="2510"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510"/>
              </a:lnSpc>
              <a:spcBef>
                <a:spcPct val="0"/>
              </a:spcBef>
            </a:pPr>
            <a:r>
              <a:rPr lang="en-US" sz="2510" b="1">
                <a:solidFill>
                  <a:srgbClr val="000000"/>
                </a:solidFill>
                <a:latin typeface="Clear Sans Bold" panose="020B0803030202020304"/>
                <a:ea typeface="Clear Sans Bold" panose="020B0803030202020304"/>
                <a:cs typeface="Clear Sans Bold" panose="020B0803030202020304"/>
                <a:sym typeface="Clear Sans Bold" panose="020B0803030202020304"/>
              </a:rPr>
              <a:t>o OpenCV, Pillow: Xử lý ảnh.</a:t>
            </a:r>
            <a:endParaRPr lang="en-US" sz="2510"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510"/>
              </a:lnSpc>
              <a:spcBef>
                <a:spcPct val="0"/>
              </a:spcBef>
            </a:pPr>
            <a:r>
              <a:rPr lang="en-US" sz="2510" b="1">
                <a:solidFill>
                  <a:srgbClr val="000000"/>
                </a:solidFill>
                <a:latin typeface="Clear Sans Bold" panose="020B0803030202020304"/>
                <a:ea typeface="Clear Sans Bold" panose="020B0803030202020304"/>
                <a:cs typeface="Clear Sans Bold" panose="020B0803030202020304"/>
                <a:sym typeface="Clear Sans Bold" panose="020B0803030202020304"/>
              </a:rPr>
              <a:t>· Cộng đồng lớn và hỗ trợ mạnh mẽ: Python có một cộng đồng người dùng và nhà phát triển lớn, tài liệu phong phú, giúp việc học và giải quyết vấn đề trở nên dễ dàng.</a:t>
            </a:r>
            <a:endParaRPr lang="en-US" sz="2510"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510"/>
              </a:lnSpc>
              <a:spcBef>
                <a:spcPct val="0"/>
              </a:spcBef>
            </a:pPr>
            <a:r>
              <a:rPr lang="en-US" sz="2510" b="1">
                <a:solidFill>
                  <a:srgbClr val="000000"/>
                </a:solidFill>
                <a:latin typeface="Clear Sans Bold" panose="020B0803030202020304"/>
                <a:ea typeface="Clear Sans Bold" panose="020B0803030202020304"/>
                <a:cs typeface="Clear Sans Bold" panose="020B0803030202020304"/>
                <a:sym typeface="Clear Sans Bold" panose="020B0803030202020304"/>
              </a:rPr>
              <a:t>· Đa năng: Python có thể được sử dụng trong nhiều lĩnh vực, từ phát triển phần mềm, phân tích dữ liệu, học máy, đến lập trình web, nhúng và tự động hóa.</a:t>
            </a:r>
            <a:endParaRPr lang="en-US" sz="2510"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6F6"/>
        </a:solidFill>
        <a:effectLst/>
      </p:bgPr>
    </p:bg>
    <p:spTree>
      <p:nvGrpSpPr>
        <p:cNvPr id="1" name=""/>
        <p:cNvGrpSpPr/>
        <p:nvPr/>
      </p:nvGrpSpPr>
      <p:grpSpPr>
        <a:xfrm>
          <a:off x="0" y="0"/>
          <a:ext cx="0" cy="0"/>
          <a:chOff x="0" y="0"/>
          <a:chExt cx="0" cy="0"/>
        </a:xfrm>
      </p:grpSpPr>
      <p:sp>
        <p:nvSpPr>
          <p:cNvPr id="2" name="AutoShape 2"/>
          <p:cNvSpPr/>
          <p:nvPr/>
        </p:nvSpPr>
        <p:spPr>
          <a:xfrm>
            <a:off x="7357879" y="1315648"/>
            <a:ext cx="7862127" cy="0"/>
          </a:xfrm>
          <a:prstGeom prst="line">
            <a:avLst/>
          </a:prstGeom>
          <a:ln w="28575" cap="rnd">
            <a:solidFill>
              <a:srgbClr val="A4ADB8"/>
            </a:solidFill>
            <a:prstDash val="solid"/>
            <a:headEnd type="none" w="sm" len="sm"/>
            <a:tailEnd type="none" w="sm" len="sm"/>
          </a:ln>
        </p:spPr>
      </p:sp>
      <p:grpSp>
        <p:nvGrpSpPr>
          <p:cNvPr id="3" name="Group 3"/>
          <p:cNvGrpSpPr/>
          <p:nvPr/>
        </p:nvGrpSpPr>
        <p:grpSpPr>
          <a:xfrm rot="0">
            <a:off x="14918266" y="817960"/>
            <a:ext cx="2209788" cy="1062050"/>
            <a:chOff x="0" y="0"/>
            <a:chExt cx="2946384" cy="1416066"/>
          </a:xfrm>
        </p:grpSpPr>
        <p:grpSp>
          <p:nvGrpSpPr>
            <p:cNvPr id="4" name="Group 4"/>
            <p:cNvGrpSpPr/>
            <p:nvPr/>
          </p:nvGrpSpPr>
          <p:grpSpPr>
            <a:xfrm rot="0">
              <a:off x="0" y="0"/>
              <a:ext cx="2946384" cy="1416066"/>
              <a:chOff x="0" y="0"/>
              <a:chExt cx="1991412" cy="957096"/>
            </a:xfrm>
          </p:grpSpPr>
          <p:sp>
            <p:nvSpPr>
              <p:cNvPr id="5" name="Freeform 5"/>
              <p:cNvSpPr/>
              <p:nvPr/>
            </p:nvSpPr>
            <p:spPr>
              <a:xfrm>
                <a:off x="0" y="0"/>
                <a:ext cx="1992682" cy="957096"/>
              </a:xfrm>
              <a:custGeom>
                <a:avLst/>
                <a:gdLst/>
                <a:ahLst/>
                <a:cxnLst/>
                <a:rect l="l" t="t" r="r" b="b"/>
                <a:pathLst>
                  <a:path w="1992682" h="957096">
                    <a:moveTo>
                      <a:pt x="1438962" y="957096"/>
                    </a:moveTo>
                    <a:lnTo>
                      <a:pt x="553720" y="957096"/>
                    </a:lnTo>
                    <a:cubicBezTo>
                      <a:pt x="247650" y="957096"/>
                      <a:pt x="0" y="742799"/>
                      <a:pt x="0" y="479084"/>
                    </a:cubicBezTo>
                    <a:cubicBezTo>
                      <a:pt x="0" y="214269"/>
                      <a:pt x="247650" y="0"/>
                      <a:pt x="553720" y="0"/>
                    </a:cubicBezTo>
                    <a:lnTo>
                      <a:pt x="1438962" y="0"/>
                    </a:lnTo>
                    <a:cubicBezTo>
                      <a:pt x="1745032" y="0"/>
                      <a:pt x="1992682" y="214269"/>
                      <a:pt x="1992682" y="479084"/>
                    </a:cubicBezTo>
                    <a:cubicBezTo>
                      <a:pt x="1991412" y="742799"/>
                      <a:pt x="1743762" y="957096"/>
                      <a:pt x="1438962" y="957096"/>
                    </a:cubicBezTo>
                    <a:close/>
                  </a:path>
                </a:pathLst>
              </a:custGeom>
              <a:solidFill>
                <a:srgbClr val="6663C9"/>
              </a:solidFill>
            </p:spPr>
          </p:sp>
        </p:grpSp>
        <p:sp>
          <p:nvSpPr>
            <p:cNvPr id="6" name="TextBox 6"/>
            <p:cNvSpPr txBox="1"/>
            <p:nvPr/>
          </p:nvSpPr>
          <p:spPr>
            <a:xfrm>
              <a:off x="314289" y="515583"/>
              <a:ext cx="2317805" cy="432896"/>
            </a:xfrm>
            <a:prstGeom prst="rect">
              <a:avLst/>
            </a:prstGeom>
          </p:spPr>
          <p:txBody>
            <a:bodyPr lIns="0" tIns="0" rIns="0" bIns="0" rtlCol="0" anchor="t">
              <a:spAutoFit/>
            </a:bodyPr>
            <a:lstStyle/>
            <a:p>
              <a:pPr algn="ctr">
                <a:lnSpc>
                  <a:spcPts val="2500"/>
                </a:lnSpc>
              </a:pPr>
            </a:p>
          </p:txBody>
        </p:sp>
      </p:grpSp>
      <p:sp>
        <p:nvSpPr>
          <p:cNvPr id="7" name="TextBox 7"/>
          <p:cNvSpPr txBox="1"/>
          <p:nvPr/>
        </p:nvSpPr>
        <p:spPr>
          <a:xfrm>
            <a:off x="1368372" y="922735"/>
            <a:ext cx="5989508" cy="1461634"/>
          </a:xfrm>
          <a:prstGeom prst="rect">
            <a:avLst/>
          </a:prstGeom>
        </p:spPr>
        <p:txBody>
          <a:bodyPr lIns="0" tIns="0" rIns="0" bIns="0" rtlCol="0" anchor="t">
            <a:spAutoFit/>
          </a:bodyPr>
          <a:lstStyle/>
          <a:p>
            <a:pPr algn="l">
              <a:lnSpc>
                <a:spcPts val="5620"/>
              </a:lnSpc>
            </a:pPr>
            <a:r>
              <a:rPr lang="en-US" sz="5620" b="1">
                <a:solidFill>
                  <a:srgbClr val="313059"/>
                </a:solidFill>
                <a:latin typeface="Clear Sans Bold" panose="020B0803030202020304"/>
                <a:ea typeface="Clear Sans Bold" panose="020B0803030202020304"/>
                <a:cs typeface="Clear Sans Bold" panose="020B0803030202020304"/>
                <a:sym typeface="Clear Sans Bold" panose="020B0803030202020304"/>
              </a:rPr>
              <a:t>Chương 2. Xây dựng hệ thống</a:t>
            </a:r>
            <a:endParaRPr lang="en-US" sz="5620"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p:txBody>
      </p:sp>
      <p:grpSp>
        <p:nvGrpSpPr>
          <p:cNvPr id="8" name="Group 8"/>
          <p:cNvGrpSpPr/>
          <p:nvPr/>
        </p:nvGrpSpPr>
        <p:grpSpPr>
          <a:xfrm rot="0">
            <a:off x="1815992" y="3270885"/>
            <a:ext cx="4375965" cy="5424442"/>
            <a:chOff x="0" y="0"/>
            <a:chExt cx="6926190" cy="8585699"/>
          </a:xfrm>
        </p:grpSpPr>
        <p:sp>
          <p:nvSpPr>
            <p:cNvPr id="9" name="Freeform 9"/>
            <p:cNvSpPr/>
            <p:nvPr/>
          </p:nvSpPr>
          <p:spPr>
            <a:xfrm>
              <a:off x="0" y="0"/>
              <a:ext cx="6926190" cy="8585699"/>
            </a:xfrm>
            <a:custGeom>
              <a:avLst/>
              <a:gdLst/>
              <a:ahLst/>
              <a:cxnLst/>
              <a:rect l="l" t="t" r="r" b="b"/>
              <a:pathLst>
                <a:path w="6926190" h="8585699">
                  <a:moveTo>
                    <a:pt x="6801731" y="59690"/>
                  </a:moveTo>
                  <a:cubicBezTo>
                    <a:pt x="6837290" y="59690"/>
                    <a:pt x="6866500" y="88900"/>
                    <a:pt x="6866500" y="124460"/>
                  </a:cubicBezTo>
                  <a:lnTo>
                    <a:pt x="6866500" y="8461239"/>
                  </a:lnTo>
                  <a:cubicBezTo>
                    <a:pt x="6866500" y="8496799"/>
                    <a:pt x="6837290" y="8526009"/>
                    <a:pt x="6801731" y="8526009"/>
                  </a:cubicBezTo>
                  <a:lnTo>
                    <a:pt x="124460" y="8526009"/>
                  </a:lnTo>
                  <a:cubicBezTo>
                    <a:pt x="88900" y="8526009"/>
                    <a:pt x="59690" y="8496799"/>
                    <a:pt x="59690" y="8461239"/>
                  </a:cubicBezTo>
                  <a:lnTo>
                    <a:pt x="59690" y="124460"/>
                  </a:lnTo>
                  <a:cubicBezTo>
                    <a:pt x="59690" y="88900"/>
                    <a:pt x="88900" y="59690"/>
                    <a:pt x="124460" y="59690"/>
                  </a:cubicBezTo>
                  <a:lnTo>
                    <a:pt x="6801731" y="59690"/>
                  </a:lnTo>
                  <a:moveTo>
                    <a:pt x="6801731" y="0"/>
                  </a:moveTo>
                  <a:lnTo>
                    <a:pt x="124460" y="0"/>
                  </a:lnTo>
                  <a:cubicBezTo>
                    <a:pt x="55880" y="0"/>
                    <a:pt x="0" y="55880"/>
                    <a:pt x="0" y="124460"/>
                  </a:cubicBezTo>
                  <a:lnTo>
                    <a:pt x="0" y="8461239"/>
                  </a:lnTo>
                  <a:cubicBezTo>
                    <a:pt x="0" y="8529819"/>
                    <a:pt x="55880" y="8585699"/>
                    <a:pt x="124460" y="8585699"/>
                  </a:cubicBezTo>
                  <a:lnTo>
                    <a:pt x="6801731" y="8585699"/>
                  </a:lnTo>
                  <a:cubicBezTo>
                    <a:pt x="6870311" y="8585699"/>
                    <a:pt x="6926190" y="8529819"/>
                    <a:pt x="6926190" y="8461239"/>
                  </a:cubicBezTo>
                  <a:lnTo>
                    <a:pt x="6926190" y="124460"/>
                  </a:lnTo>
                  <a:cubicBezTo>
                    <a:pt x="6926190" y="55880"/>
                    <a:pt x="6870311" y="0"/>
                    <a:pt x="6801731" y="0"/>
                  </a:cubicBezTo>
                  <a:close/>
                </a:path>
              </a:pathLst>
            </a:custGeom>
            <a:solidFill>
              <a:srgbClr val="D8D8D8"/>
            </a:solidFill>
          </p:spPr>
        </p:sp>
      </p:grpSp>
      <p:sp>
        <p:nvSpPr>
          <p:cNvPr id="10" name="AutoShape 10"/>
          <p:cNvSpPr/>
          <p:nvPr/>
        </p:nvSpPr>
        <p:spPr>
          <a:xfrm>
            <a:off x="1815992" y="6003289"/>
            <a:ext cx="4375965" cy="0"/>
          </a:xfrm>
          <a:prstGeom prst="line">
            <a:avLst/>
          </a:prstGeom>
          <a:ln w="28575" cap="rnd">
            <a:solidFill>
              <a:srgbClr val="D8D8D8"/>
            </a:solidFill>
            <a:prstDash val="solid"/>
            <a:headEnd type="none" w="sm" len="sm"/>
            <a:tailEnd type="none" w="sm" len="sm"/>
          </a:ln>
        </p:spPr>
      </p:sp>
      <p:grpSp>
        <p:nvGrpSpPr>
          <p:cNvPr id="11" name="Group 11"/>
          <p:cNvGrpSpPr/>
          <p:nvPr/>
        </p:nvGrpSpPr>
        <p:grpSpPr>
          <a:xfrm rot="0">
            <a:off x="12210873" y="3270885"/>
            <a:ext cx="4260035" cy="5218014"/>
            <a:chOff x="0" y="0"/>
            <a:chExt cx="6742699" cy="8258968"/>
          </a:xfrm>
        </p:grpSpPr>
        <p:sp>
          <p:nvSpPr>
            <p:cNvPr id="12" name="Freeform 12"/>
            <p:cNvSpPr/>
            <p:nvPr/>
          </p:nvSpPr>
          <p:spPr>
            <a:xfrm>
              <a:off x="0" y="0"/>
              <a:ext cx="6742699" cy="8258968"/>
            </a:xfrm>
            <a:custGeom>
              <a:avLst/>
              <a:gdLst/>
              <a:ahLst/>
              <a:cxnLst/>
              <a:rect l="l" t="t" r="r" b="b"/>
              <a:pathLst>
                <a:path w="6742699" h="8258968">
                  <a:moveTo>
                    <a:pt x="6618239" y="59690"/>
                  </a:moveTo>
                  <a:cubicBezTo>
                    <a:pt x="6653799" y="59690"/>
                    <a:pt x="6683009" y="88900"/>
                    <a:pt x="6683009" y="124460"/>
                  </a:cubicBezTo>
                  <a:lnTo>
                    <a:pt x="6683009" y="8134508"/>
                  </a:lnTo>
                  <a:cubicBezTo>
                    <a:pt x="6683009" y="8170068"/>
                    <a:pt x="6653799" y="8199278"/>
                    <a:pt x="6618239" y="8199278"/>
                  </a:cubicBezTo>
                  <a:lnTo>
                    <a:pt x="124460" y="8199278"/>
                  </a:lnTo>
                  <a:cubicBezTo>
                    <a:pt x="88900" y="8199278"/>
                    <a:pt x="59690" y="8170068"/>
                    <a:pt x="59690" y="8134508"/>
                  </a:cubicBezTo>
                  <a:lnTo>
                    <a:pt x="59690" y="124460"/>
                  </a:lnTo>
                  <a:cubicBezTo>
                    <a:pt x="59690" y="88900"/>
                    <a:pt x="88900" y="59690"/>
                    <a:pt x="124460" y="59690"/>
                  </a:cubicBezTo>
                  <a:lnTo>
                    <a:pt x="6618239" y="59690"/>
                  </a:lnTo>
                  <a:moveTo>
                    <a:pt x="6618239" y="0"/>
                  </a:moveTo>
                  <a:lnTo>
                    <a:pt x="124460" y="0"/>
                  </a:lnTo>
                  <a:cubicBezTo>
                    <a:pt x="55880" y="0"/>
                    <a:pt x="0" y="55880"/>
                    <a:pt x="0" y="124460"/>
                  </a:cubicBezTo>
                  <a:lnTo>
                    <a:pt x="0" y="8134508"/>
                  </a:lnTo>
                  <a:cubicBezTo>
                    <a:pt x="0" y="8203088"/>
                    <a:pt x="55880" y="8258968"/>
                    <a:pt x="124460" y="8258968"/>
                  </a:cubicBezTo>
                  <a:lnTo>
                    <a:pt x="6618239" y="8258968"/>
                  </a:lnTo>
                  <a:cubicBezTo>
                    <a:pt x="6686819" y="8258968"/>
                    <a:pt x="6742699" y="8203088"/>
                    <a:pt x="6742699" y="8134508"/>
                  </a:cubicBezTo>
                  <a:lnTo>
                    <a:pt x="6742699" y="124460"/>
                  </a:lnTo>
                  <a:cubicBezTo>
                    <a:pt x="6742699" y="55880"/>
                    <a:pt x="6686819" y="0"/>
                    <a:pt x="6618239" y="0"/>
                  </a:cubicBezTo>
                  <a:close/>
                </a:path>
              </a:pathLst>
            </a:custGeom>
            <a:solidFill>
              <a:srgbClr val="D8D8D8"/>
            </a:solidFill>
          </p:spPr>
        </p:sp>
      </p:grpSp>
      <p:sp>
        <p:nvSpPr>
          <p:cNvPr id="13" name="AutoShape 13"/>
          <p:cNvSpPr/>
          <p:nvPr/>
        </p:nvSpPr>
        <p:spPr>
          <a:xfrm>
            <a:off x="12210873" y="6031864"/>
            <a:ext cx="4375965" cy="0"/>
          </a:xfrm>
          <a:prstGeom prst="line">
            <a:avLst/>
          </a:prstGeom>
          <a:ln w="28575" cap="rnd">
            <a:solidFill>
              <a:srgbClr val="D8D8D8"/>
            </a:solidFill>
            <a:prstDash val="solid"/>
            <a:headEnd type="none" w="sm" len="sm"/>
            <a:tailEnd type="none" w="sm" len="sm"/>
          </a:ln>
        </p:spPr>
      </p:sp>
      <p:sp>
        <p:nvSpPr>
          <p:cNvPr id="14" name="TextBox 14"/>
          <p:cNvSpPr txBox="1"/>
          <p:nvPr/>
        </p:nvSpPr>
        <p:spPr>
          <a:xfrm>
            <a:off x="2161320" y="5162550"/>
            <a:ext cx="3685310" cy="505139"/>
          </a:xfrm>
          <a:prstGeom prst="rect">
            <a:avLst/>
          </a:prstGeom>
        </p:spPr>
        <p:txBody>
          <a:bodyPr lIns="0" tIns="0" rIns="0" bIns="0" rtlCol="0" anchor="t">
            <a:spAutoFit/>
          </a:bodyPr>
          <a:lstStyle/>
          <a:p>
            <a:pPr algn="ctr">
              <a:lnSpc>
                <a:spcPts val="3995"/>
              </a:lnSpc>
            </a:pPr>
            <a:r>
              <a:rPr lang="en-US" sz="3475" b="1">
                <a:solidFill>
                  <a:srgbClr val="313059"/>
                </a:solidFill>
                <a:latin typeface="Clear Sans Bold" panose="020B0803030202020304"/>
                <a:ea typeface="Clear Sans Bold" panose="020B0803030202020304"/>
                <a:cs typeface="Clear Sans Bold" panose="020B0803030202020304"/>
                <a:sym typeface="Clear Sans Bold" panose="020B0803030202020304"/>
              </a:rPr>
              <a:t>Bài toán</a:t>
            </a:r>
            <a:endParaRPr lang="en-US" sz="3475"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p:txBody>
      </p:sp>
      <p:grpSp>
        <p:nvGrpSpPr>
          <p:cNvPr id="15" name="Group 15"/>
          <p:cNvGrpSpPr/>
          <p:nvPr/>
        </p:nvGrpSpPr>
        <p:grpSpPr>
          <a:xfrm rot="0">
            <a:off x="3217204" y="2912553"/>
            <a:ext cx="1573542" cy="889122"/>
            <a:chOff x="0" y="0"/>
            <a:chExt cx="2098055" cy="1185497"/>
          </a:xfrm>
        </p:grpSpPr>
        <p:grpSp>
          <p:nvGrpSpPr>
            <p:cNvPr id="16" name="Group 16"/>
            <p:cNvGrpSpPr/>
            <p:nvPr/>
          </p:nvGrpSpPr>
          <p:grpSpPr>
            <a:xfrm rot="0">
              <a:off x="0" y="0"/>
              <a:ext cx="2098055" cy="1185497"/>
              <a:chOff x="0" y="0"/>
              <a:chExt cx="2242182" cy="1266935"/>
            </a:xfrm>
          </p:grpSpPr>
          <p:sp>
            <p:nvSpPr>
              <p:cNvPr id="17" name="Freeform 17"/>
              <p:cNvSpPr/>
              <p:nvPr/>
            </p:nvSpPr>
            <p:spPr>
              <a:xfrm>
                <a:off x="0" y="0"/>
                <a:ext cx="2243452" cy="1266935"/>
              </a:xfrm>
              <a:custGeom>
                <a:avLst/>
                <a:gdLst/>
                <a:ahLst/>
                <a:cxnLst/>
                <a:rect l="l" t="t" r="r" b="b"/>
                <a:pathLst>
                  <a:path w="2243452" h="1266935">
                    <a:moveTo>
                      <a:pt x="1689732" y="1266935"/>
                    </a:moveTo>
                    <a:lnTo>
                      <a:pt x="553720" y="1266935"/>
                    </a:lnTo>
                    <a:cubicBezTo>
                      <a:pt x="247650" y="1266935"/>
                      <a:pt x="0" y="983315"/>
                      <a:pt x="0" y="634209"/>
                    </a:cubicBezTo>
                    <a:cubicBezTo>
                      <a:pt x="0" y="283649"/>
                      <a:pt x="247650" y="0"/>
                      <a:pt x="553720" y="0"/>
                    </a:cubicBezTo>
                    <a:lnTo>
                      <a:pt x="1689732" y="0"/>
                    </a:lnTo>
                    <a:cubicBezTo>
                      <a:pt x="1995802" y="0"/>
                      <a:pt x="2243452" y="283649"/>
                      <a:pt x="2243452" y="634209"/>
                    </a:cubicBezTo>
                    <a:cubicBezTo>
                      <a:pt x="2242182" y="983315"/>
                      <a:pt x="1994532" y="1266935"/>
                      <a:pt x="1689732" y="1266935"/>
                    </a:cubicBezTo>
                    <a:close/>
                  </a:path>
                </a:pathLst>
              </a:custGeom>
              <a:solidFill>
                <a:srgbClr val="807CFF"/>
              </a:solidFill>
            </p:spPr>
          </p:sp>
        </p:grpSp>
        <p:sp>
          <p:nvSpPr>
            <p:cNvPr id="18" name="TextBox 18"/>
            <p:cNvSpPr txBox="1"/>
            <p:nvPr/>
          </p:nvSpPr>
          <p:spPr>
            <a:xfrm>
              <a:off x="223799" y="323551"/>
              <a:ext cx="1650458" cy="558588"/>
            </a:xfrm>
            <a:prstGeom prst="rect">
              <a:avLst/>
            </a:prstGeom>
          </p:spPr>
          <p:txBody>
            <a:bodyPr lIns="0" tIns="0" rIns="0" bIns="0" rtlCol="0" anchor="t">
              <a:spAutoFit/>
            </a:bodyPr>
            <a:lstStyle/>
            <a:p>
              <a:pPr algn="ctr">
                <a:lnSpc>
                  <a:spcPts val="3080"/>
                </a:lnSpc>
              </a:pPr>
              <a:r>
                <a:rPr lang="en-US" sz="2800" b="1">
                  <a:solidFill>
                    <a:srgbClr val="FFFFFF"/>
                  </a:solidFill>
                  <a:latin typeface="Roboto Bold" panose="02000000000000000000"/>
                  <a:ea typeface="Roboto Bold" panose="02000000000000000000"/>
                  <a:cs typeface="Roboto Bold" panose="02000000000000000000"/>
                  <a:sym typeface="Roboto Bold" panose="02000000000000000000"/>
                </a:rPr>
                <a:t>2.1</a:t>
              </a:r>
              <a:endParaRPr lang="en-US" sz="2800" b="1">
                <a:solidFill>
                  <a:srgbClr val="FFFFFF"/>
                </a:solidFill>
                <a:latin typeface="Roboto Bold" panose="02000000000000000000"/>
                <a:ea typeface="Roboto Bold" panose="02000000000000000000"/>
                <a:cs typeface="Roboto Bold" panose="02000000000000000000"/>
                <a:sym typeface="Roboto Bold" panose="02000000000000000000"/>
              </a:endParaRPr>
            </a:p>
          </p:txBody>
        </p:sp>
      </p:grpSp>
      <p:grpSp>
        <p:nvGrpSpPr>
          <p:cNvPr id="19" name="Group 19"/>
          <p:cNvGrpSpPr/>
          <p:nvPr/>
        </p:nvGrpSpPr>
        <p:grpSpPr>
          <a:xfrm rot="0">
            <a:off x="13646464" y="2826302"/>
            <a:ext cx="1573542" cy="889166"/>
            <a:chOff x="0" y="0"/>
            <a:chExt cx="2098055" cy="1185554"/>
          </a:xfrm>
        </p:grpSpPr>
        <p:grpSp>
          <p:nvGrpSpPr>
            <p:cNvPr id="20" name="Group 20"/>
            <p:cNvGrpSpPr/>
            <p:nvPr/>
          </p:nvGrpSpPr>
          <p:grpSpPr>
            <a:xfrm rot="0">
              <a:off x="0" y="0"/>
              <a:ext cx="2098055" cy="1185554"/>
              <a:chOff x="0" y="0"/>
              <a:chExt cx="2242182" cy="1266997"/>
            </a:xfrm>
          </p:grpSpPr>
          <p:sp>
            <p:nvSpPr>
              <p:cNvPr id="21" name="Freeform 21"/>
              <p:cNvSpPr/>
              <p:nvPr/>
            </p:nvSpPr>
            <p:spPr>
              <a:xfrm>
                <a:off x="0" y="0"/>
                <a:ext cx="2243452" cy="1266997"/>
              </a:xfrm>
              <a:custGeom>
                <a:avLst/>
                <a:gdLst/>
                <a:ahLst/>
                <a:cxnLst/>
                <a:rect l="l" t="t" r="r" b="b"/>
                <a:pathLst>
                  <a:path w="2243452" h="1266997">
                    <a:moveTo>
                      <a:pt x="1689732" y="1266997"/>
                    </a:moveTo>
                    <a:lnTo>
                      <a:pt x="553720" y="1266997"/>
                    </a:lnTo>
                    <a:cubicBezTo>
                      <a:pt x="247650" y="1266997"/>
                      <a:pt x="0" y="983364"/>
                      <a:pt x="0" y="634240"/>
                    </a:cubicBezTo>
                    <a:cubicBezTo>
                      <a:pt x="0" y="283663"/>
                      <a:pt x="247650" y="0"/>
                      <a:pt x="553720" y="0"/>
                    </a:cubicBezTo>
                    <a:lnTo>
                      <a:pt x="1689732" y="0"/>
                    </a:lnTo>
                    <a:cubicBezTo>
                      <a:pt x="1995802" y="0"/>
                      <a:pt x="2243452" y="283663"/>
                      <a:pt x="2243452" y="634240"/>
                    </a:cubicBezTo>
                    <a:cubicBezTo>
                      <a:pt x="2242182" y="983364"/>
                      <a:pt x="1994532" y="1266997"/>
                      <a:pt x="1689732" y="1266997"/>
                    </a:cubicBezTo>
                    <a:close/>
                  </a:path>
                </a:pathLst>
              </a:custGeom>
              <a:solidFill>
                <a:srgbClr val="807CFF"/>
              </a:solidFill>
            </p:spPr>
          </p:sp>
        </p:grpSp>
        <p:sp>
          <p:nvSpPr>
            <p:cNvPr id="22" name="TextBox 22"/>
            <p:cNvSpPr txBox="1"/>
            <p:nvPr/>
          </p:nvSpPr>
          <p:spPr>
            <a:xfrm>
              <a:off x="223799" y="333076"/>
              <a:ext cx="1650458" cy="549121"/>
            </a:xfrm>
            <a:prstGeom prst="rect">
              <a:avLst/>
            </a:prstGeom>
          </p:spPr>
          <p:txBody>
            <a:bodyPr lIns="0" tIns="0" rIns="0" bIns="0" rtlCol="0" anchor="t">
              <a:spAutoFit/>
            </a:bodyPr>
            <a:lstStyle/>
            <a:p>
              <a:pPr algn="ctr">
                <a:lnSpc>
                  <a:spcPts val="3085"/>
                </a:lnSpc>
              </a:pPr>
              <a:r>
                <a:rPr lang="en-US" sz="2805" b="1">
                  <a:solidFill>
                    <a:srgbClr val="FFFFFF"/>
                  </a:solidFill>
                  <a:latin typeface="Roboto Bold" panose="02000000000000000000"/>
                  <a:ea typeface="Roboto Bold" panose="02000000000000000000"/>
                  <a:cs typeface="Roboto Bold" panose="02000000000000000000"/>
                  <a:sym typeface="Roboto Bold" panose="02000000000000000000"/>
                </a:rPr>
                <a:t>2.2</a:t>
              </a:r>
              <a:endParaRPr lang="en-US" sz="2805" b="1">
                <a:solidFill>
                  <a:srgbClr val="FFFFFF"/>
                </a:solidFill>
                <a:latin typeface="Roboto Bold" panose="02000000000000000000"/>
                <a:ea typeface="Roboto Bold" panose="02000000000000000000"/>
                <a:cs typeface="Roboto Bold" panose="02000000000000000000"/>
                <a:sym typeface="Roboto Bold" panose="02000000000000000000"/>
              </a:endParaRPr>
            </a:p>
          </p:txBody>
        </p:sp>
      </p:grpSp>
      <p:sp>
        <p:nvSpPr>
          <p:cNvPr id="23" name="TextBox 23"/>
          <p:cNvSpPr txBox="1"/>
          <p:nvPr/>
        </p:nvSpPr>
        <p:spPr>
          <a:xfrm>
            <a:off x="12434747" y="4908791"/>
            <a:ext cx="3812287" cy="1012658"/>
          </a:xfrm>
          <a:prstGeom prst="rect">
            <a:avLst/>
          </a:prstGeom>
        </p:spPr>
        <p:txBody>
          <a:bodyPr lIns="0" tIns="0" rIns="0" bIns="0" rtlCol="0" anchor="t">
            <a:spAutoFit/>
          </a:bodyPr>
          <a:lstStyle/>
          <a:p>
            <a:pPr algn="ctr">
              <a:lnSpc>
                <a:spcPts val="3995"/>
              </a:lnSpc>
              <a:spcBef>
                <a:spcPct val="0"/>
              </a:spcBef>
            </a:pPr>
            <a:r>
              <a:rPr lang="en-US" sz="3475" b="1">
                <a:solidFill>
                  <a:srgbClr val="000000"/>
                </a:solidFill>
                <a:latin typeface="Clear Sans Bold" panose="020B0803030202020304"/>
                <a:ea typeface="Clear Sans Bold" panose="020B0803030202020304"/>
                <a:cs typeface="Clear Sans Bold" panose="020B0803030202020304"/>
                <a:sym typeface="Clear Sans Bold" panose="020B0803030202020304"/>
              </a:rPr>
              <a:t>Xây dựng hệ thống</a:t>
            </a:r>
            <a:endParaRPr lang="en-US" sz="3475"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40999" y="986691"/>
            <a:ext cx="3396218" cy="512130"/>
          </a:xfrm>
          <a:prstGeom prst="rect">
            <a:avLst/>
          </a:prstGeom>
        </p:spPr>
        <p:txBody>
          <a:bodyPr lIns="0" tIns="0" rIns="0" bIns="0" rtlCol="0" anchor="t">
            <a:spAutoFit/>
          </a:bodyPr>
          <a:lstStyle/>
          <a:p>
            <a:pPr algn="l">
              <a:lnSpc>
                <a:spcPts val="4065"/>
              </a:lnSpc>
            </a:pPr>
            <a:r>
              <a:rPr lang="en-US" sz="3535" b="1">
                <a:solidFill>
                  <a:srgbClr val="313059"/>
                </a:solidFill>
                <a:latin typeface="Clear Sans Bold" panose="020B0803030202020304"/>
                <a:ea typeface="Clear Sans Bold" panose="020B0803030202020304"/>
                <a:cs typeface="Clear Sans Bold" panose="020B0803030202020304"/>
                <a:sym typeface="Clear Sans Bold" panose="020B0803030202020304"/>
              </a:rPr>
              <a:t>Bài toán</a:t>
            </a:r>
            <a:endParaRPr lang="en-US" sz="3535"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p:txBody>
      </p:sp>
      <p:sp>
        <p:nvSpPr>
          <p:cNvPr id="3" name="AutoShape 3"/>
          <p:cNvSpPr/>
          <p:nvPr/>
        </p:nvSpPr>
        <p:spPr>
          <a:xfrm>
            <a:off x="7357879" y="1315648"/>
            <a:ext cx="7862127" cy="0"/>
          </a:xfrm>
          <a:prstGeom prst="line">
            <a:avLst/>
          </a:prstGeom>
          <a:ln w="28575" cap="rnd">
            <a:solidFill>
              <a:srgbClr val="D8D8D8"/>
            </a:solidFill>
            <a:prstDash val="solid"/>
            <a:headEnd type="none" w="sm" len="sm"/>
            <a:tailEnd type="none" w="sm" len="sm"/>
          </a:ln>
        </p:spPr>
      </p:sp>
      <p:grpSp>
        <p:nvGrpSpPr>
          <p:cNvPr id="4" name="Group 4"/>
          <p:cNvGrpSpPr/>
          <p:nvPr/>
        </p:nvGrpSpPr>
        <p:grpSpPr>
          <a:xfrm rot="0">
            <a:off x="2889759" y="1746442"/>
            <a:ext cx="1394250" cy="835010"/>
            <a:chOff x="0" y="0"/>
            <a:chExt cx="1859000" cy="1113347"/>
          </a:xfrm>
        </p:grpSpPr>
        <p:grpSp>
          <p:nvGrpSpPr>
            <p:cNvPr id="5" name="Group 5"/>
            <p:cNvGrpSpPr/>
            <p:nvPr/>
          </p:nvGrpSpPr>
          <p:grpSpPr>
            <a:xfrm rot="0">
              <a:off x="0" y="0"/>
              <a:ext cx="1859000" cy="1113347"/>
              <a:chOff x="0" y="0"/>
              <a:chExt cx="2242182" cy="1342833"/>
            </a:xfrm>
          </p:grpSpPr>
          <p:sp>
            <p:nvSpPr>
              <p:cNvPr id="6" name="Freeform 6"/>
              <p:cNvSpPr/>
              <p:nvPr/>
            </p:nvSpPr>
            <p:spPr>
              <a:xfrm>
                <a:off x="0" y="0"/>
                <a:ext cx="2243452" cy="1342833"/>
              </a:xfrm>
              <a:custGeom>
                <a:avLst/>
                <a:gdLst/>
                <a:ahLst/>
                <a:cxnLst/>
                <a:rect l="l" t="t" r="r" b="b"/>
                <a:pathLst>
                  <a:path w="2243452" h="1342833">
                    <a:moveTo>
                      <a:pt x="1689732" y="1342833"/>
                    </a:moveTo>
                    <a:lnTo>
                      <a:pt x="553720" y="1342833"/>
                    </a:lnTo>
                    <a:cubicBezTo>
                      <a:pt x="247650" y="1342833"/>
                      <a:pt x="0" y="1042233"/>
                      <a:pt x="0" y="672209"/>
                    </a:cubicBezTo>
                    <a:cubicBezTo>
                      <a:pt x="0" y="300644"/>
                      <a:pt x="247650" y="0"/>
                      <a:pt x="553720" y="0"/>
                    </a:cubicBezTo>
                    <a:lnTo>
                      <a:pt x="1689732" y="0"/>
                    </a:lnTo>
                    <a:cubicBezTo>
                      <a:pt x="1995802" y="0"/>
                      <a:pt x="2243452" y="300644"/>
                      <a:pt x="2243452" y="672209"/>
                    </a:cubicBezTo>
                    <a:cubicBezTo>
                      <a:pt x="2242182" y="1042233"/>
                      <a:pt x="1994532" y="1342833"/>
                      <a:pt x="1689732" y="1342833"/>
                    </a:cubicBezTo>
                    <a:close/>
                  </a:path>
                </a:pathLst>
              </a:custGeom>
              <a:solidFill>
                <a:srgbClr val="4340A4"/>
              </a:solidFill>
            </p:spPr>
          </p:sp>
        </p:grpSp>
        <p:sp>
          <p:nvSpPr>
            <p:cNvPr id="7" name="TextBox 7"/>
            <p:cNvSpPr txBox="1"/>
            <p:nvPr/>
          </p:nvSpPr>
          <p:spPr>
            <a:xfrm>
              <a:off x="198299" y="278245"/>
              <a:ext cx="1462403" cy="558161"/>
            </a:xfrm>
            <a:prstGeom prst="rect">
              <a:avLst/>
            </a:prstGeom>
          </p:spPr>
          <p:txBody>
            <a:bodyPr lIns="0" tIns="0" rIns="0" bIns="0" rtlCol="0" anchor="t">
              <a:spAutoFit/>
            </a:bodyPr>
            <a:lstStyle/>
            <a:p>
              <a:pPr algn="ctr">
                <a:lnSpc>
                  <a:spcPts val="1610"/>
                </a:lnSpc>
              </a:pPr>
              <a:r>
                <a:rPr lang="en-US" sz="1465" b="1">
                  <a:solidFill>
                    <a:srgbClr val="FFFFFF"/>
                  </a:solidFill>
                  <a:latin typeface="Roboto Bold" panose="02000000000000000000"/>
                  <a:ea typeface="Roboto Bold" panose="02000000000000000000"/>
                  <a:cs typeface="Roboto Bold" panose="02000000000000000000"/>
                  <a:sym typeface="Roboto Bold" panose="02000000000000000000"/>
                </a:rPr>
                <a:t>BÀI TOÁN LÀ GÌ</a:t>
              </a:r>
              <a:endParaRPr lang="en-US" sz="1465" b="1">
                <a:solidFill>
                  <a:srgbClr val="FFFFFF"/>
                </a:solidFill>
                <a:latin typeface="Roboto Bold" panose="02000000000000000000"/>
                <a:ea typeface="Roboto Bold" panose="02000000000000000000"/>
                <a:cs typeface="Roboto Bold" panose="02000000000000000000"/>
                <a:sym typeface="Roboto Bold" panose="02000000000000000000"/>
              </a:endParaRPr>
            </a:p>
          </p:txBody>
        </p:sp>
      </p:grpSp>
      <p:sp>
        <p:nvSpPr>
          <p:cNvPr id="8" name="TextBox 8"/>
          <p:cNvSpPr txBox="1"/>
          <p:nvPr/>
        </p:nvSpPr>
        <p:spPr>
          <a:xfrm>
            <a:off x="4284009" y="3113254"/>
            <a:ext cx="11194301" cy="2527133"/>
          </a:xfrm>
          <a:prstGeom prst="rect">
            <a:avLst/>
          </a:prstGeom>
        </p:spPr>
        <p:txBody>
          <a:bodyPr lIns="0" tIns="0" rIns="0" bIns="0" rtlCol="0" anchor="t">
            <a:spAutoFit/>
          </a:bodyPr>
          <a:lstStyle/>
          <a:p>
            <a:pPr algn="ctr">
              <a:lnSpc>
                <a:spcPts val="3995"/>
              </a:lnSpc>
              <a:spcBef>
                <a:spcPct val="0"/>
              </a:spcBef>
            </a:pPr>
            <a:r>
              <a:rPr lang="en-US" sz="3475" b="1">
                <a:solidFill>
                  <a:srgbClr val="000000"/>
                </a:solidFill>
                <a:latin typeface="Clear Sans Bold" panose="020B0803030202020304"/>
                <a:ea typeface="Clear Sans Bold" panose="020B0803030202020304"/>
                <a:cs typeface="Clear Sans Bold" panose="020B0803030202020304"/>
                <a:sym typeface="Clear Sans Bold" panose="020B0803030202020304"/>
              </a:rPr>
              <a:t>Bài toán nhận dạng chữ số viết tay là một trong những bài toán kinh điển trong lĩnh vực xử lý ảnh và học máy. Mục tiêu của bài toán là xây dựng một hệ thống có khả năng nhận dạng chính xác các chữ số viết tay (0-9) từ hình ảnh đầu vào.</a:t>
            </a:r>
            <a:endParaRPr lang="en-US" sz="3475" b="1">
              <a:solidFill>
                <a:srgbClr val="000000"/>
              </a:solidFill>
              <a:latin typeface="Clear Sans Bold" panose="020B0803030202020304"/>
              <a:ea typeface="Clear Sans Bold" panose="020B0803030202020304"/>
              <a:cs typeface="Clear Sans Bold" panose="020B0803030202020304"/>
              <a:sym typeface="Clear Sans Bold" panose="020B08030302020203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340999" y="986691"/>
            <a:ext cx="3396218" cy="1020857"/>
          </a:xfrm>
          <a:prstGeom prst="rect">
            <a:avLst/>
          </a:prstGeom>
        </p:spPr>
        <p:txBody>
          <a:bodyPr lIns="0" tIns="0" rIns="0" bIns="0" rtlCol="0" anchor="t">
            <a:spAutoFit/>
          </a:bodyPr>
          <a:lstStyle/>
          <a:p>
            <a:pPr algn="l">
              <a:lnSpc>
                <a:spcPts val="4065"/>
              </a:lnSpc>
            </a:pPr>
            <a:r>
              <a:rPr lang="en-US" sz="3535" b="1">
                <a:solidFill>
                  <a:srgbClr val="313059"/>
                </a:solidFill>
                <a:latin typeface="Clear Sans Bold" panose="020B0803030202020304"/>
                <a:ea typeface="Clear Sans Bold" panose="020B0803030202020304"/>
                <a:cs typeface="Clear Sans Bold" panose="020B0803030202020304"/>
                <a:sym typeface="Clear Sans Bold" panose="020B0803030202020304"/>
              </a:rPr>
              <a:t>Xây dựng hệ thống</a:t>
            </a:r>
            <a:endParaRPr lang="en-US" sz="3535"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p:txBody>
      </p:sp>
      <p:sp>
        <p:nvSpPr>
          <p:cNvPr id="3" name="AutoShape 3"/>
          <p:cNvSpPr/>
          <p:nvPr/>
        </p:nvSpPr>
        <p:spPr>
          <a:xfrm>
            <a:off x="7357879" y="1315648"/>
            <a:ext cx="7862127" cy="0"/>
          </a:xfrm>
          <a:prstGeom prst="line">
            <a:avLst/>
          </a:prstGeom>
          <a:ln w="28575" cap="rnd">
            <a:solidFill>
              <a:srgbClr val="D8D8D8"/>
            </a:solidFill>
            <a:prstDash val="solid"/>
            <a:headEnd type="none" w="sm" len="sm"/>
            <a:tailEnd type="none" w="sm" len="sm"/>
          </a:ln>
        </p:spPr>
      </p:sp>
      <p:sp>
        <p:nvSpPr>
          <p:cNvPr id="4" name="TextBox 4"/>
          <p:cNvSpPr txBox="1"/>
          <p:nvPr/>
        </p:nvSpPr>
        <p:spPr>
          <a:xfrm>
            <a:off x="2984717" y="2523418"/>
            <a:ext cx="13566613" cy="6859517"/>
          </a:xfrm>
          <a:prstGeom prst="rect">
            <a:avLst/>
          </a:prstGeom>
        </p:spPr>
        <p:txBody>
          <a:bodyPr lIns="0" tIns="0" rIns="0" bIns="0" rtlCol="0" anchor="t">
            <a:spAutoFit/>
          </a:bodyPr>
          <a:lstStyle/>
          <a:p>
            <a:pPr algn="ctr">
              <a:lnSpc>
                <a:spcPts val="2855"/>
              </a:lnSpc>
            </a:pPr>
            <a:r>
              <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rPr>
              <a:t>Chuẩn hóa dữ liệu</a:t>
            </a:r>
            <a:endPar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855"/>
              </a:lnSpc>
            </a:pPr>
            <a:r>
              <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rPr>
              <a:t>· Kỹ thuật: Chuyển dữ liệu từ dạng nguyên (uint8, giá trị từ 0-255) về dạng float32 và chuẩn hóa dữ liệu trong khoảng [0, 1] bằng cách chia mỗi điểm ảnh cho 255.</a:t>
            </a:r>
            <a:endPar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855"/>
              </a:lnSpc>
            </a:pPr>
            <a:r>
              <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rPr>
              <a:t>· Ý nghĩa:</a:t>
            </a:r>
            <a:endPar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855"/>
              </a:lnSpc>
            </a:pPr>
            <a:r>
              <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rPr>
              <a:t>o Giúp giảm độ phức tạp tính toán và cải thiện tốc độ hội tụ của mô hình.</a:t>
            </a:r>
            <a:endPar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855"/>
              </a:lnSpc>
            </a:pPr>
            <a:r>
              <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rPr>
              <a:t>o Dữ liệu chuẩn hóa giúp tránh vấn đề về độ lớn giá trị khác nhau, làm giảm nguy cơ mô hình bị lệch</a:t>
            </a:r>
            <a:endPar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855"/>
              </a:lnSpc>
            </a:pPr>
            <a:r>
              <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rPr>
              <a:t>Tăng cường dữ liệu (Data Augmentation)</a:t>
            </a:r>
            <a:endPar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855"/>
              </a:lnSpc>
            </a:pPr>
            <a:r>
              <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rPr>
              <a:t>· Kỹ thuật: Tạo ra các biến thể của dữ liệu huấn luyện bằng cách sử dụng ImageDataGenerator, bao gồm:</a:t>
            </a:r>
            <a:endPar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855"/>
              </a:lnSpc>
            </a:pPr>
            <a:r>
              <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rPr>
              <a:t>o Xoay ảnh (rotation_range): Giúp mô hình học cách nhận dạng chữ số ở các góc độ khác nhau.</a:t>
            </a:r>
            <a:endPar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855"/>
              </a:lnSpc>
            </a:pPr>
            <a:r>
              <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rPr>
              <a:t>o Dịch chuyển (width_shift_range, height_shift_range): Mô phỏng dữ liệu bị lệch vị trí trong thực tế.</a:t>
            </a:r>
            <a:endPar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855"/>
              </a:lnSpc>
            </a:pPr>
            <a:r>
              <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rPr>
              <a:t>o Phóng to/thu nhỏ (zoom_range): Tạo các biến thể khác nhau về kích thước.</a:t>
            </a:r>
            <a:endPar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855"/>
              </a:lnSpc>
            </a:pPr>
            <a:r>
              <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rPr>
              <a:t>· Ý nghĩa:</a:t>
            </a:r>
            <a:endPar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855"/>
              </a:lnSpc>
            </a:pPr>
            <a:r>
              <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rPr>
              <a:t>o Giảm nguy cơ overfitting bằng cách tăng độ đa dạng dữ liệu huấn luyện.</a:t>
            </a:r>
            <a:endPar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855"/>
              </a:lnSpc>
            </a:pPr>
            <a:r>
              <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rPr>
              <a:t>o Cải thiện khả năng khái quát hóa của mô hình khi gặp dữ liệu mới.</a:t>
            </a:r>
            <a:endParaRPr lang="en-US" sz="2480" b="1">
              <a:solidFill>
                <a:srgbClr val="313059"/>
              </a:solidFill>
              <a:latin typeface="Clear Sans Bold" panose="020B0803030202020304"/>
              <a:ea typeface="Clear Sans Bold" panose="020B0803030202020304"/>
              <a:cs typeface="Clear Sans Bold" panose="020B0803030202020304"/>
              <a:sym typeface="Clear Sans Bold" panose="020B0803030202020304"/>
            </a:endParaRPr>
          </a:p>
          <a:p>
            <a:pPr algn="ctr">
              <a:lnSpc>
                <a:spcPts val="2855"/>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5046</Words>
  <Application>WPS Presentation</Application>
  <PresentationFormat>On-screen Show (4:3)</PresentationFormat>
  <Paragraphs>125</Paragraphs>
  <Slides>14</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14</vt:i4>
      </vt:variant>
    </vt:vector>
  </HeadingPairs>
  <TitlesOfParts>
    <vt:vector size="25" baseType="lpstr">
      <vt:lpstr>Arial</vt:lpstr>
      <vt:lpstr>SimSun</vt:lpstr>
      <vt:lpstr>Wingdings</vt:lpstr>
      <vt:lpstr>Roboto Bold</vt:lpstr>
      <vt:lpstr>Clear Sans Bold</vt:lpstr>
      <vt:lpstr>Public Sans</vt:lpstr>
      <vt:lpstr>Clear Sans</vt:lpstr>
      <vt:lpstr>Microsoft YaHei</vt:lpstr>
      <vt:lpstr>Arial Unicode MS</vt:lpstr>
      <vt:lpstr>Calibri</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Tím Rõ ràng Kỹ thuật số Dự án Video Báo cáo</dc:title>
  <dc:creator/>
  <cp:lastModifiedBy>Quốc Phạm Hải</cp:lastModifiedBy>
  <cp:revision>2</cp:revision>
  <dcterms:created xsi:type="dcterms:W3CDTF">2006-08-16T00:00:00Z</dcterms:created>
  <dcterms:modified xsi:type="dcterms:W3CDTF">2024-12-07T10:54:11Z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C12077960A4B43B0A57DBC67DC4D8EFA_13</vt:lpwstr>
  </property>
  <property fmtid="{D5CDD505-2E9C-101B-9397-08002B2CF9AE}" pid="3" name="KSOProductBuildVer">
    <vt:lpwstr>1033-12.2.0.19307</vt:lpwstr>
  </property>
</Properties>
</file>